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Default Extension="emf" ContentType="image/x-emf"/>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Default Extension="jpeg" ContentType="image/jpeg"/>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3" r:id="rId3"/>
  </p:sldMasterIdLst>
  <p:notesMasterIdLst>
    <p:notesMasterId r:id="rId62"/>
  </p:notesMasterIdLst>
  <p:sldIdLst>
    <p:sldId id="257" r:id="rId4"/>
    <p:sldId id="298" r:id="rId5"/>
    <p:sldId id="369" r:id="rId6"/>
    <p:sldId id="258" r:id="rId7"/>
    <p:sldId id="370" r:id="rId8"/>
    <p:sldId id="371" r:id="rId9"/>
    <p:sldId id="372" r:id="rId10"/>
    <p:sldId id="373" r:id="rId11"/>
    <p:sldId id="374" r:id="rId12"/>
    <p:sldId id="375" r:id="rId13"/>
    <p:sldId id="376" r:id="rId14"/>
    <p:sldId id="377" r:id="rId15"/>
    <p:sldId id="378" r:id="rId16"/>
    <p:sldId id="379" r:id="rId17"/>
    <p:sldId id="380" r:id="rId18"/>
    <p:sldId id="381" r:id="rId19"/>
    <p:sldId id="382" r:id="rId20"/>
    <p:sldId id="383" r:id="rId21"/>
    <p:sldId id="384" r:id="rId22"/>
    <p:sldId id="385" r:id="rId23"/>
    <p:sldId id="386" r:id="rId24"/>
    <p:sldId id="387" r:id="rId25"/>
    <p:sldId id="388" r:id="rId26"/>
    <p:sldId id="389" r:id="rId27"/>
    <p:sldId id="390" r:id="rId28"/>
    <p:sldId id="391" r:id="rId29"/>
    <p:sldId id="392" r:id="rId30"/>
    <p:sldId id="393" r:id="rId31"/>
    <p:sldId id="394" r:id="rId32"/>
    <p:sldId id="395" r:id="rId33"/>
    <p:sldId id="396" r:id="rId34"/>
    <p:sldId id="397" r:id="rId35"/>
    <p:sldId id="398" r:id="rId36"/>
    <p:sldId id="399" r:id="rId37"/>
    <p:sldId id="400" r:id="rId38"/>
    <p:sldId id="401" r:id="rId39"/>
    <p:sldId id="402" r:id="rId40"/>
    <p:sldId id="403" r:id="rId41"/>
    <p:sldId id="404" r:id="rId42"/>
    <p:sldId id="405" r:id="rId43"/>
    <p:sldId id="406" r:id="rId44"/>
    <p:sldId id="407" r:id="rId45"/>
    <p:sldId id="408" r:id="rId46"/>
    <p:sldId id="409" r:id="rId47"/>
    <p:sldId id="410" r:id="rId48"/>
    <p:sldId id="411" r:id="rId49"/>
    <p:sldId id="412" r:id="rId50"/>
    <p:sldId id="413" r:id="rId51"/>
    <p:sldId id="414" r:id="rId52"/>
    <p:sldId id="415" r:id="rId53"/>
    <p:sldId id="417" r:id="rId54"/>
    <p:sldId id="418" r:id="rId55"/>
    <p:sldId id="419" r:id="rId56"/>
    <p:sldId id="420" r:id="rId57"/>
    <p:sldId id="421" r:id="rId58"/>
    <p:sldId id="423" r:id="rId59"/>
    <p:sldId id="422" r:id="rId60"/>
    <p:sldId id="425"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309" autoAdjust="0"/>
    <p:restoredTop sz="94660"/>
  </p:normalViewPr>
  <p:slideViewPr>
    <p:cSldViewPr snapToGrid="0">
      <p:cViewPr varScale="1">
        <p:scale>
          <a:sx n="79" d="100"/>
          <a:sy n="79" d="100"/>
        </p:scale>
        <p:origin x="-450" y="-78"/>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E5A9F1-6FD6-499B-A3F3-9803E1922693}" type="datetimeFigureOut">
              <a:rPr lang="en-US" smtClean="0"/>
              <a:pPr/>
              <a:t>1/26/2021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59A40A-57D4-40AA-A218-B68308AF591F}" type="slidenum">
              <a:rPr lang="en-US" smtClean="0"/>
              <a:pPr/>
              <a:t>‹#›</a:t>
            </a:fld>
            <a:endParaRPr lang="en-US"/>
          </a:p>
        </p:txBody>
      </p:sp>
    </p:spTree>
    <p:extLst>
      <p:ext uri="{BB962C8B-B14F-4D97-AF65-F5344CB8AC3E}">
        <p14:creationId xmlns:p14="http://schemas.microsoft.com/office/powerpoint/2010/main" xmlns="" val="3135043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1243013"/>
            <a:ext cx="596900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8E84C62-5BDF-4CE4-8266-30908DCAE91B}" type="slidenum">
              <a:rPr lang="en-GB" smtClean="0"/>
              <a:pPr/>
              <a:t>3</a:t>
            </a:fld>
            <a:endParaRPr lang="en-GB" dirty="0"/>
          </a:p>
        </p:txBody>
      </p:sp>
    </p:spTree>
    <p:extLst>
      <p:ext uri="{BB962C8B-B14F-4D97-AF65-F5344CB8AC3E}">
        <p14:creationId xmlns:p14="http://schemas.microsoft.com/office/powerpoint/2010/main" xmlns="" val="1541432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1243013"/>
            <a:ext cx="596900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8E84C62-5BDF-4CE4-8266-30908DCAE91B}" type="slidenum">
              <a:rPr lang="en-GB" smtClean="0"/>
              <a:pPr/>
              <a:t>12</a:t>
            </a:fld>
            <a:endParaRPr lang="en-GB" dirty="0"/>
          </a:p>
        </p:txBody>
      </p:sp>
    </p:spTree>
    <p:extLst>
      <p:ext uri="{BB962C8B-B14F-4D97-AF65-F5344CB8AC3E}">
        <p14:creationId xmlns:p14="http://schemas.microsoft.com/office/powerpoint/2010/main" xmlns="" val="10810328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1243013"/>
            <a:ext cx="596900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8E84C62-5BDF-4CE4-8266-30908DCAE91B}" type="slidenum">
              <a:rPr lang="en-GB" smtClean="0"/>
              <a:pPr/>
              <a:t>13</a:t>
            </a:fld>
            <a:endParaRPr lang="en-GB" dirty="0"/>
          </a:p>
        </p:txBody>
      </p:sp>
    </p:spTree>
    <p:extLst>
      <p:ext uri="{BB962C8B-B14F-4D97-AF65-F5344CB8AC3E}">
        <p14:creationId xmlns:p14="http://schemas.microsoft.com/office/powerpoint/2010/main" xmlns="" val="34734369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1243013"/>
            <a:ext cx="596900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8E84C62-5BDF-4CE4-8266-30908DCAE91B}" type="slidenum">
              <a:rPr lang="en-GB" smtClean="0"/>
              <a:pPr/>
              <a:t>14</a:t>
            </a:fld>
            <a:endParaRPr lang="en-GB" dirty="0"/>
          </a:p>
        </p:txBody>
      </p:sp>
    </p:spTree>
    <p:extLst>
      <p:ext uri="{BB962C8B-B14F-4D97-AF65-F5344CB8AC3E}">
        <p14:creationId xmlns:p14="http://schemas.microsoft.com/office/powerpoint/2010/main" xmlns="" val="1271234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1243013"/>
            <a:ext cx="596900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8E84C62-5BDF-4CE4-8266-30908DCAE91B}" type="slidenum">
              <a:rPr lang="en-GB" smtClean="0"/>
              <a:pPr/>
              <a:t>15</a:t>
            </a:fld>
            <a:endParaRPr lang="en-GB" dirty="0"/>
          </a:p>
        </p:txBody>
      </p:sp>
    </p:spTree>
    <p:extLst>
      <p:ext uri="{BB962C8B-B14F-4D97-AF65-F5344CB8AC3E}">
        <p14:creationId xmlns:p14="http://schemas.microsoft.com/office/powerpoint/2010/main" xmlns="" val="1258579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1243013"/>
            <a:ext cx="596900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8E84C62-5BDF-4CE4-8266-30908DCAE91B}" type="slidenum">
              <a:rPr lang="en-GB" smtClean="0"/>
              <a:pPr/>
              <a:t>16</a:t>
            </a:fld>
            <a:endParaRPr lang="en-GB" dirty="0"/>
          </a:p>
        </p:txBody>
      </p:sp>
    </p:spTree>
    <p:extLst>
      <p:ext uri="{BB962C8B-B14F-4D97-AF65-F5344CB8AC3E}">
        <p14:creationId xmlns:p14="http://schemas.microsoft.com/office/powerpoint/2010/main" xmlns="" val="1956944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1243013"/>
            <a:ext cx="596900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8E84C62-5BDF-4CE4-8266-30908DCAE91B}" type="slidenum">
              <a:rPr lang="en-GB" smtClean="0"/>
              <a:pPr/>
              <a:t>17</a:t>
            </a:fld>
            <a:endParaRPr lang="en-GB" dirty="0"/>
          </a:p>
        </p:txBody>
      </p:sp>
    </p:spTree>
    <p:extLst>
      <p:ext uri="{BB962C8B-B14F-4D97-AF65-F5344CB8AC3E}">
        <p14:creationId xmlns:p14="http://schemas.microsoft.com/office/powerpoint/2010/main" xmlns="" val="41546121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1243013"/>
            <a:ext cx="596900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8E84C62-5BDF-4CE4-8266-30908DCAE91B}" type="slidenum">
              <a:rPr lang="en-GB" smtClean="0"/>
              <a:pPr/>
              <a:t>18</a:t>
            </a:fld>
            <a:endParaRPr lang="en-GB" dirty="0"/>
          </a:p>
        </p:txBody>
      </p:sp>
    </p:spTree>
    <p:extLst>
      <p:ext uri="{BB962C8B-B14F-4D97-AF65-F5344CB8AC3E}">
        <p14:creationId xmlns:p14="http://schemas.microsoft.com/office/powerpoint/2010/main" xmlns="" val="2612885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1243013"/>
            <a:ext cx="596900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8E84C62-5BDF-4CE4-8266-30908DCAE91B}" type="slidenum">
              <a:rPr lang="en-GB" smtClean="0"/>
              <a:pPr/>
              <a:t>19</a:t>
            </a:fld>
            <a:endParaRPr lang="en-GB" dirty="0"/>
          </a:p>
        </p:txBody>
      </p:sp>
    </p:spTree>
    <p:extLst>
      <p:ext uri="{BB962C8B-B14F-4D97-AF65-F5344CB8AC3E}">
        <p14:creationId xmlns:p14="http://schemas.microsoft.com/office/powerpoint/2010/main" xmlns="" val="36991012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1243013"/>
            <a:ext cx="596900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8E84C62-5BDF-4CE4-8266-30908DCAE91B}" type="slidenum">
              <a:rPr lang="en-GB" smtClean="0"/>
              <a:pPr/>
              <a:t>20</a:t>
            </a:fld>
            <a:endParaRPr lang="en-GB" dirty="0"/>
          </a:p>
        </p:txBody>
      </p:sp>
    </p:spTree>
    <p:extLst>
      <p:ext uri="{BB962C8B-B14F-4D97-AF65-F5344CB8AC3E}">
        <p14:creationId xmlns:p14="http://schemas.microsoft.com/office/powerpoint/2010/main" xmlns="" val="27081732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1243013"/>
            <a:ext cx="596900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8E84C62-5BDF-4CE4-8266-30908DCAE91B}" type="slidenum">
              <a:rPr lang="en-GB" smtClean="0"/>
              <a:pPr/>
              <a:t>21</a:t>
            </a:fld>
            <a:endParaRPr lang="en-GB" dirty="0"/>
          </a:p>
        </p:txBody>
      </p:sp>
    </p:spTree>
    <p:extLst>
      <p:ext uri="{BB962C8B-B14F-4D97-AF65-F5344CB8AC3E}">
        <p14:creationId xmlns:p14="http://schemas.microsoft.com/office/powerpoint/2010/main" xmlns="" val="2176614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1243013"/>
            <a:ext cx="596900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8E84C62-5BDF-4CE4-8266-30908DCAE91B}" type="slidenum">
              <a:rPr lang="en-GB" smtClean="0"/>
              <a:pPr/>
              <a:t>4</a:t>
            </a:fld>
            <a:endParaRPr lang="en-GB" dirty="0"/>
          </a:p>
        </p:txBody>
      </p:sp>
    </p:spTree>
    <p:extLst>
      <p:ext uri="{BB962C8B-B14F-4D97-AF65-F5344CB8AC3E}">
        <p14:creationId xmlns:p14="http://schemas.microsoft.com/office/powerpoint/2010/main" xmlns="" val="5895950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1243013"/>
            <a:ext cx="596900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8E84C62-5BDF-4CE4-8266-30908DCAE91B}" type="slidenum">
              <a:rPr lang="en-GB" smtClean="0"/>
              <a:pPr/>
              <a:t>22</a:t>
            </a:fld>
            <a:endParaRPr lang="en-GB" dirty="0"/>
          </a:p>
        </p:txBody>
      </p:sp>
    </p:spTree>
    <p:extLst>
      <p:ext uri="{BB962C8B-B14F-4D97-AF65-F5344CB8AC3E}">
        <p14:creationId xmlns:p14="http://schemas.microsoft.com/office/powerpoint/2010/main" xmlns="" val="35799532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1243013"/>
            <a:ext cx="596900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8E84C62-5BDF-4CE4-8266-30908DCAE91B}" type="slidenum">
              <a:rPr lang="en-GB" smtClean="0"/>
              <a:pPr/>
              <a:t>23</a:t>
            </a:fld>
            <a:endParaRPr lang="en-GB" dirty="0"/>
          </a:p>
        </p:txBody>
      </p:sp>
    </p:spTree>
    <p:extLst>
      <p:ext uri="{BB962C8B-B14F-4D97-AF65-F5344CB8AC3E}">
        <p14:creationId xmlns:p14="http://schemas.microsoft.com/office/powerpoint/2010/main" xmlns="" val="267234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1243013"/>
            <a:ext cx="596900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8E84C62-5BDF-4CE4-8266-30908DCAE91B}" type="slidenum">
              <a:rPr lang="en-GB" smtClean="0"/>
              <a:pPr/>
              <a:t>24</a:t>
            </a:fld>
            <a:endParaRPr lang="en-GB" dirty="0"/>
          </a:p>
        </p:txBody>
      </p:sp>
    </p:spTree>
    <p:extLst>
      <p:ext uri="{BB962C8B-B14F-4D97-AF65-F5344CB8AC3E}">
        <p14:creationId xmlns:p14="http://schemas.microsoft.com/office/powerpoint/2010/main" xmlns="" val="40521083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1243013"/>
            <a:ext cx="596900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8E84C62-5BDF-4CE4-8266-30908DCAE91B}" type="slidenum">
              <a:rPr lang="en-GB" smtClean="0"/>
              <a:pPr/>
              <a:t>25</a:t>
            </a:fld>
            <a:endParaRPr lang="en-GB" dirty="0"/>
          </a:p>
        </p:txBody>
      </p:sp>
    </p:spTree>
    <p:extLst>
      <p:ext uri="{BB962C8B-B14F-4D97-AF65-F5344CB8AC3E}">
        <p14:creationId xmlns:p14="http://schemas.microsoft.com/office/powerpoint/2010/main" xmlns="" val="23135140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1243013"/>
            <a:ext cx="596900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8E84C62-5BDF-4CE4-8266-30908DCAE91B}" type="slidenum">
              <a:rPr lang="en-GB" smtClean="0"/>
              <a:pPr/>
              <a:t>26</a:t>
            </a:fld>
            <a:endParaRPr lang="en-GB" dirty="0"/>
          </a:p>
        </p:txBody>
      </p:sp>
    </p:spTree>
    <p:extLst>
      <p:ext uri="{BB962C8B-B14F-4D97-AF65-F5344CB8AC3E}">
        <p14:creationId xmlns:p14="http://schemas.microsoft.com/office/powerpoint/2010/main" xmlns="" val="13994093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1243013"/>
            <a:ext cx="596900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8E84C62-5BDF-4CE4-8266-30908DCAE91B}" type="slidenum">
              <a:rPr lang="en-GB" smtClean="0"/>
              <a:pPr/>
              <a:t>27</a:t>
            </a:fld>
            <a:endParaRPr lang="en-GB" dirty="0"/>
          </a:p>
        </p:txBody>
      </p:sp>
    </p:spTree>
    <p:extLst>
      <p:ext uri="{BB962C8B-B14F-4D97-AF65-F5344CB8AC3E}">
        <p14:creationId xmlns:p14="http://schemas.microsoft.com/office/powerpoint/2010/main" xmlns="" val="26477260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1243013"/>
            <a:ext cx="596900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8E84C62-5BDF-4CE4-8266-30908DCAE91B}" type="slidenum">
              <a:rPr lang="en-GB" smtClean="0"/>
              <a:pPr/>
              <a:t>28</a:t>
            </a:fld>
            <a:endParaRPr lang="en-GB" dirty="0"/>
          </a:p>
        </p:txBody>
      </p:sp>
    </p:spTree>
    <p:extLst>
      <p:ext uri="{BB962C8B-B14F-4D97-AF65-F5344CB8AC3E}">
        <p14:creationId xmlns:p14="http://schemas.microsoft.com/office/powerpoint/2010/main" xmlns="" val="32316908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1243013"/>
            <a:ext cx="596900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8E84C62-5BDF-4CE4-8266-30908DCAE91B}" type="slidenum">
              <a:rPr lang="en-GB" smtClean="0"/>
              <a:pPr/>
              <a:t>29</a:t>
            </a:fld>
            <a:endParaRPr lang="en-GB" dirty="0"/>
          </a:p>
        </p:txBody>
      </p:sp>
    </p:spTree>
    <p:extLst>
      <p:ext uri="{BB962C8B-B14F-4D97-AF65-F5344CB8AC3E}">
        <p14:creationId xmlns:p14="http://schemas.microsoft.com/office/powerpoint/2010/main" xmlns="" val="11601091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1243013"/>
            <a:ext cx="596900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8E84C62-5BDF-4CE4-8266-30908DCAE91B}" type="slidenum">
              <a:rPr lang="en-GB" smtClean="0"/>
              <a:pPr/>
              <a:t>30</a:t>
            </a:fld>
            <a:endParaRPr lang="en-GB" dirty="0"/>
          </a:p>
        </p:txBody>
      </p:sp>
    </p:spTree>
    <p:extLst>
      <p:ext uri="{BB962C8B-B14F-4D97-AF65-F5344CB8AC3E}">
        <p14:creationId xmlns:p14="http://schemas.microsoft.com/office/powerpoint/2010/main" xmlns="" val="9657477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1243013"/>
            <a:ext cx="596900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8E84C62-5BDF-4CE4-8266-30908DCAE91B}" type="slidenum">
              <a:rPr lang="en-GB" smtClean="0"/>
              <a:pPr/>
              <a:t>31</a:t>
            </a:fld>
            <a:endParaRPr lang="en-GB" dirty="0"/>
          </a:p>
        </p:txBody>
      </p:sp>
    </p:spTree>
    <p:extLst>
      <p:ext uri="{BB962C8B-B14F-4D97-AF65-F5344CB8AC3E}">
        <p14:creationId xmlns:p14="http://schemas.microsoft.com/office/powerpoint/2010/main" xmlns="" val="1641582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1243013"/>
            <a:ext cx="596900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8E84C62-5BDF-4CE4-8266-30908DCAE91B}" type="slidenum">
              <a:rPr lang="en-GB" smtClean="0"/>
              <a:pPr/>
              <a:t>5</a:t>
            </a:fld>
            <a:endParaRPr lang="en-GB" dirty="0"/>
          </a:p>
        </p:txBody>
      </p:sp>
    </p:spTree>
    <p:extLst>
      <p:ext uri="{BB962C8B-B14F-4D97-AF65-F5344CB8AC3E}">
        <p14:creationId xmlns:p14="http://schemas.microsoft.com/office/powerpoint/2010/main" xmlns="" val="38406700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1243013"/>
            <a:ext cx="596900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8E84C62-5BDF-4CE4-8266-30908DCAE91B}" type="slidenum">
              <a:rPr lang="en-GB" smtClean="0"/>
              <a:pPr/>
              <a:t>32</a:t>
            </a:fld>
            <a:endParaRPr lang="en-GB" dirty="0"/>
          </a:p>
        </p:txBody>
      </p:sp>
    </p:spTree>
    <p:extLst>
      <p:ext uri="{BB962C8B-B14F-4D97-AF65-F5344CB8AC3E}">
        <p14:creationId xmlns:p14="http://schemas.microsoft.com/office/powerpoint/2010/main" xmlns="" val="29795501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1243013"/>
            <a:ext cx="596900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8E84C62-5BDF-4CE4-8266-30908DCAE91B}" type="slidenum">
              <a:rPr lang="en-GB" smtClean="0"/>
              <a:pPr/>
              <a:t>33</a:t>
            </a:fld>
            <a:endParaRPr lang="en-GB" dirty="0"/>
          </a:p>
        </p:txBody>
      </p:sp>
    </p:spTree>
    <p:extLst>
      <p:ext uri="{BB962C8B-B14F-4D97-AF65-F5344CB8AC3E}">
        <p14:creationId xmlns:p14="http://schemas.microsoft.com/office/powerpoint/2010/main" xmlns="" val="34966753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1243013"/>
            <a:ext cx="596900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8E84C62-5BDF-4CE4-8266-30908DCAE91B}" type="slidenum">
              <a:rPr lang="en-GB" smtClean="0"/>
              <a:pPr/>
              <a:t>34</a:t>
            </a:fld>
            <a:endParaRPr lang="en-GB" dirty="0"/>
          </a:p>
        </p:txBody>
      </p:sp>
    </p:spTree>
    <p:extLst>
      <p:ext uri="{BB962C8B-B14F-4D97-AF65-F5344CB8AC3E}">
        <p14:creationId xmlns:p14="http://schemas.microsoft.com/office/powerpoint/2010/main" xmlns="" val="13107567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1243013"/>
            <a:ext cx="596900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8E84C62-5BDF-4CE4-8266-30908DCAE91B}" type="slidenum">
              <a:rPr lang="en-GB" smtClean="0"/>
              <a:pPr/>
              <a:t>35</a:t>
            </a:fld>
            <a:endParaRPr lang="en-GB" dirty="0"/>
          </a:p>
        </p:txBody>
      </p:sp>
    </p:spTree>
    <p:extLst>
      <p:ext uri="{BB962C8B-B14F-4D97-AF65-F5344CB8AC3E}">
        <p14:creationId xmlns:p14="http://schemas.microsoft.com/office/powerpoint/2010/main" xmlns="" val="27798062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1243013"/>
            <a:ext cx="596900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8E84C62-5BDF-4CE4-8266-30908DCAE91B}" type="slidenum">
              <a:rPr lang="en-GB" smtClean="0"/>
              <a:pPr/>
              <a:t>36</a:t>
            </a:fld>
            <a:endParaRPr lang="en-GB" dirty="0"/>
          </a:p>
        </p:txBody>
      </p:sp>
    </p:spTree>
    <p:extLst>
      <p:ext uri="{BB962C8B-B14F-4D97-AF65-F5344CB8AC3E}">
        <p14:creationId xmlns:p14="http://schemas.microsoft.com/office/powerpoint/2010/main" xmlns="" val="135159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1243013"/>
            <a:ext cx="596900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8E84C62-5BDF-4CE4-8266-30908DCAE91B}" type="slidenum">
              <a:rPr lang="en-GB" smtClean="0"/>
              <a:pPr/>
              <a:t>37</a:t>
            </a:fld>
            <a:endParaRPr lang="en-GB" dirty="0"/>
          </a:p>
        </p:txBody>
      </p:sp>
    </p:spTree>
    <p:extLst>
      <p:ext uri="{BB962C8B-B14F-4D97-AF65-F5344CB8AC3E}">
        <p14:creationId xmlns:p14="http://schemas.microsoft.com/office/powerpoint/2010/main" xmlns="" val="6309798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1243013"/>
            <a:ext cx="596900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8E84C62-5BDF-4CE4-8266-30908DCAE91B}" type="slidenum">
              <a:rPr lang="en-GB" smtClean="0"/>
              <a:pPr/>
              <a:t>38</a:t>
            </a:fld>
            <a:endParaRPr lang="en-GB" dirty="0"/>
          </a:p>
        </p:txBody>
      </p:sp>
    </p:spTree>
    <p:extLst>
      <p:ext uri="{BB962C8B-B14F-4D97-AF65-F5344CB8AC3E}">
        <p14:creationId xmlns:p14="http://schemas.microsoft.com/office/powerpoint/2010/main" xmlns="" val="3304490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1243013"/>
            <a:ext cx="596900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8E84C62-5BDF-4CE4-8266-30908DCAE91B}" type="slidenum">
              <a:rPr lang="en-GB" smtClean="0"/>
              <a:pPr/>
              <a:t>40</a:t>
            </a:fld>
            <a:endParaRPr lang="en-GB" dirty="0"/>
          </a:p>
        </p:txBody>
      </p:sp>
    </p:spTree>
    <p:extLst>
      <p:ext uri="{BB962C8B-B14F-4D97-AF65-F5344CB8AC3E}">
        <p14:creationId xmlns:p14="http://schemas.microsoft.com/office/powerpoint/2010/main" xmlns="" val="30165231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1243013"/>
            <a:ext cx="596900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8E84C62-5BDF-4CE4-8266-30908DCAE91B}" type="slidenum">
              <a:rPr lang="en-GB" smtClean="0"/>
              <a:pPr/>
              <a:t>41</a:t>
            </a:fld>
            <a:endParaRPr lang="en-GB" dirty="0"/>
          </a:p>
        </p:txBody>
      </p:sp>
    </p:spTree>
    <p:extLst>
      <p:ext uri="{BB962C8B-B14F-4D97-AF65-F5344CB8AC3E}">
        <p14:creationId xmlns:p14="http://schemas.microsoft.com/office/powerpoint/2010/main" xmlns="" val="22633076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1243013"/>
            <a:ext cx="596900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8E84C62-5BDF-4CE4-8266-30908DCAE91B}" type="slidenum">
              <a:rPr lang="en-GB" smtClean="0"/>
              <a:pPr/>
              <a:t>42</a:t>
            </a:fld>
            <a:endParaRPr lang="en-GB" dirty="0"/>
          </a:p>
        </p:txBody>
      </p:sp>
    </p:spTree>
    <p:extLst>
      <p:ext uri="{BB962C8B-B14F-4D97-AF65-F5344CB8AC3E}">
        <p14:creationId xmlns:p14="http://schemas.microsoft.com/office/powerpoint/2010/main" xmlns="" val="3230440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1243013"/>
            <a:ext cx="596900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8E84C62-5BDF-4CE4-8266-30908DCAE91B}" type="slidenum">
              <a:rPr lang="en-GB" smtClean="0"/>
              <a:pPr/>
              <a:t>6</a:t>
            </a:fld>
            <a:endParaRPr lang="en-GB" dirty="0"/>
          </a:p>
        </p:txBody>
      </p:sp>
    </p:spTree>
    <p:extLst>
      <p:ext uri="{BB962C8B-B14F-4D97-AF65-F5344CB8AC3E}">
        <p14:creationId xmlns:p14="http://schemas.microsoft.com/office/powerpoint/2010/main" xmlns="" val="16711877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1243013"/>
            <a:ext cx="596900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8E84C62-5BDF-4CE4-8266-30908DCAE91B}" type="slidenum">
              <a:rPr lang="en-GB" smtClean="0"/>
              <a:pPr/>
              <a:t>43</a:t>
            </a:fld>
            <a:endParaRPr lang="en-GB" dirty="0"/>
          </a:p>
        </p:txBody>
      </p:sp>
    </p:spTree>
    <p:extLst>
      <p:ext uri="{BB962C8B-B14F-4D97-AF65-F5344CB8AC3E}">
        <p14:creationId xmlns:p14="http://schemas.microsoft.com/office/powerpoint/2010/main" xmlns="" val="31525642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1243013"/>
            <a:ext cx="596900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8E84C62-5BDF-4CE4-8266-30908DCAE91B}" type="slidenum">
              <a:rPr lang="en-GB" smtClean="0"/>
              <a:pPr/>
              <a:t>44</a:t>
            </a:fld>
            <a:endParaRPr lang="en-GB" dirty="0"/>
          </a:p>
        </p:txBody>
      </p:sp>
    </p:spTree>
    <p:extLst>
      <p:ext uri="{BB962C8B-B14F-4D97-AF65-F5344CB8AC3E}">
        <p14:creationId xmlns:p14="http://schemas.microsoft.com/office/powerpoint/2010/main" xmlns="" val="17686898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1243013"/>
            <a:ext cx="596900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8E84C62-5BDF-4CE4-8266-30908DCAE91B}" type="slidenum">
              <a:rPr lang="en-GB" smtClean="0"/>
              <a:pPr/>
              <a:t>45</a:t>
            </a:fld>
            <a:endParaRPr lang="en-GB" dirty="0"/>
          </a:p>
        </p:txBody>
      </p:sp>
    </p:spTree>
    <p:extLst>
      <p:ext uri="{BB962C8B-B14F-4D97-AF65-F5344CB8AC3E}">
        <p14:creationId xmlns:p14="http://schemas.microsoft.com/office/powerpoint/2010/main" xmlns="" val="16928230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1243013"/>
            <a:ext cx="596900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8E84C62-5BDF-4CE4-8266-30908DCAE91B}" type="slidenum">
              <a:rPr lang="en-GB" smtClean="0"/>
              <a:pPr/>
              <a:t>46</a:t>
            </a:fld>
            <a:endParaRPr lang="en-GB" dirty="0"/>
          </a:p>
        </p:txBody>
      </p:sp>
    </p:spTree>
    <p:extLst>
      <p:ext uri="{BB962C8B-B14F-4D97-AF65-F5344CB8AC3E}">
        <p14:creationId xmlns:p14="http://schemas.microsoft.com/office/powerpoint/2010/main" xmlns="" val="33861503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1243013"/>
            <a:ext cx="596900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8E84C62-5BDF-4CE4-8266-30908DCAE91B}" type="slidenum">
              <a:rPr lang="en-GB" smtClean="0"/>
              <a:pPr/>
              <a:t>47</a:t>
            </a:fld>
            <a:endParaRPr lang="en-GB" dirty="0"/>
          </a:p>
        </p:txBody>
      </p:sp>
    </p:spTree>
    <p:extLst>
      <p:ext uri="{BB962C8B-B14F-4D97-AF65-F5344CB8AC3E}">
        <p14:creationId xmlns:p14="http://schemas.microsoft.com/office/powerpoint/2010/main" xmlns="" val="42158608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1243013"/>
            <a:ext cx="596900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8E84C62-5BDF-4CE4-8266-30908DCAE91B}" type="slidenum">
              <a:rPr lang="en-GB" smtClean="0"/>
              <a:pPr/>
              <a:t>48</a:t>
            </a:fld>
            <a:endParaRPr lang="en-GB" dirty="0"/>
          </a:p>
        </p:txBody>
      </p:sp>
    </p:spTree>
    <p:extLst>
      <p:ext uri="{BB962C8B-B14F-4D97-AF65-F5344CB8AC3E}">
        <p14:creationId xmlns:p14="http://schemas.microsoft.com/office/powerpoint/2010/main" xmlns="" val="33483134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1243013"/>
            <a:ext cx="596900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8E84C62-5BDF-4CE4-8266-30908DCAE91B}" type="slidenum">
              <a:rPr lang="en-GB" smtClean="0"/>
              <a:pPr/>
              <a:t>49</a:t>
            </a:fld>
            <a:endParaRPr lang="en-GB" dirty="0"/>
          </a:p>
        </p:txBody>
      </p:sp>
    </p:spTree>
    <p:extLst>
      <p:ext uri="{BB962C8B-B14F-4D97-AF65-F5344CB8AC3E}">
        <p14:creationId xmlns:p14="http://schemas.microsoft.com/office/powerpoint/2010/main" xmlns="" val="22601963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1243013"/>
            <a:ext cx="596900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8E84C62-5BDF-4CE4-8266-30908DCAE91B}" type="slidenum">
              <a:rPr lang="en-GB" smtClean="0"/>
              <a:pPr/>
              <a:t>50</a:t>
            </a:fld>
            <a:endParaRPr lang="en-GB" dirty="0"/>
          </a:p>
        </p:txBody>
      </p:sp>
    </p:spTree>
    <p:extLst>
      <p:ext uri="{BB962C8B-B14F-4D97-AF65-F5344CB8AC3E}">
        <p14:creationId xmlns:p14="http://schemas.microsoft.com/office/powerpoint/2010/main" xmlns="" val="25855455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1243013"/>
            <a:ext cx="596900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8E84C62-5BDF-4CE4-8266-30908DCAE91B}" type="slidenum">
              <a:rPr lang="en-GB" smtClean="0"/>
              <a:pPr/>
              <a:t>51</a:t>
            </a:fld>
            <a:endParaRPr lang="en-GB" dirty="0"/>
          </a:p>
        </p:txBody>
      </p:sp>
    </p:spTree>
    <p:extLst>
      <p:ext uri="{BB962C8B-B14F-4D97-AF65-F5344CB8AC3E}">
        <p14:creationId xmlns:p14="http://schemas.microsoft.com/office/powerpoint/2010/main" xmlns="" val="41164178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1243013"/>
            <a:ext cx="596900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8E84C62-5BDF-4CE4-8266-30908DCAE91B}" type="slidenum">
              <a:rPr lang="en-GB" smtClean="0"/>
              <a:pPr/>
              <a:t>52</a:t>
            </a:fld>
            <a:endParaRPr lang="en-GB" dirty="0"/>
          </a:p>
        </p:txBody>
      </p:sp>
    </p:spTree>
    <p:extLst>
      <p:ext uri="{BB962C8B-B14F-4D97-AF65-F5344CB8AC3E}">
        <p14:creationId xmlns:p14="http://schemas.microsoft.com/office/powerpoint/2010/main" xmlns="" val="2187618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1243013"/>
            <a:ext cx="596900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8E84C62-5BDF-4CE4-8266-30908DCAE91B}" type="slidenum">
              <a:rPr lang="en-GB" smtClean="0"/>
              <a:pPr/>
              <a:t>7</a:t>
            </a:fld>
            <a:endParaRPr lang="en-GB" dirty="0"/>
          </a:p>
        </p:txBody>
      </p:sp>
    </p:spTree>
    <p:extLst>
      <p:ext uri="{BB962C8B-B14F-4D97-AF65-F5344CB8AC3E}">
        <p14:creationId xmlns:p14="http://schemas.microsoft.com/office/powerpoint/2010/main" xmlns="" val="35879015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1243013"/>
            <a:ext cx="596900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8E84C62-5BDF-4CE4-8266-30908DCAE91B}" type="slidenum">
              <a:rPr lang="en-GB" smtClean="0"/>
              <a:pPr/>
              <a:t>53</a:t>
            </a:fld>
            <a:endParaRPr lang="en-GB" dirty="0"/>
          </a:p>
        </p:txBody>
      </p:sp>
    </p:spTree>
    <p:extLst>
      <p:ext uri="{BB962C8B-B14F-4D97-AF65-F5344CB8AC3E}">
        <p14:creationId xmlns:p14="http://schemas.microsoft.com/office/powerpoint/2010/main" xmlns="" val="22329558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1243013"/>
            <a:ext cx="596900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8E84C62-5BDF-4CE4-8266-30908DCAE91B}" type="slidenum">
              <a:rPr lang="en-GB" smtClean="0"/>
              <a:pPr/>
              <a:t>54</a:t>
            </a:fld>
            <a:endParaRPr lang="en-GB" dirty="0"/>
          </a:p>
        </p:txBody>
      </p:sp>
    </p:spTree>
    <p:extLst>
      <p:ext uri="{BB962C8B-B14F-4D97-AF65-F5344CB8AC3E}">
        <p14:creationId xmlns:p14="http://schemas.microsoft.com/office/powerpoint/2010/main" xmlns="" val="39197866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1243013"/>
            <a:ext cx="596900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8E84C62-5BDF-4CE4-8266-30908DCAE91B}" type="slidenum">
              <a:rPr lang="en-GB" smtClean="0"/>
              <a:pPr/>
              <a:t>55</a:t>
            </a:fld>
            <a:endParaRPr lang="en-GB" dirty="0"/>
          </a:p>
        </p:txBody>
      </p:sp>
    </p:spTree>
    <p:extLst>
      <p:ext uri="{BB962C8B-B14F-4D97-AF65-F5344CB8AC3E}">
        <p14:creationId xmlns:p14="http://schemas.microsoft.com/office/powerpoint/2010/main" xmlns="" val="40675111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1243013"/>
            <a:ext cx="596900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8E84C62-5BDF-4CE4-8266-30908DCAE91B}" type="slidenum">
              <a:rPr lang="en-GB" smtClean="0"/>
              <a:pPr/>
              <a:t>56</a:t>
            </a:fld>
            <a:endParaRPr lang="en-GB" dirty="0"/>
          </a:p>
        </p:txBody>
      </p:sp>
    </p:spTree>
    <p:extLst>
      <p:ext uri="{BB962C8B-B14F-4D97-AF65-F5344CB8AC3E}">
        <p14:creationId xmlns:p14="http://schemas.microsoft.com/office/powerpoint/2010/main" xmlns="" val="41186007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1243013"/>
            <a:ext cx="596900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8E84C62-5BDF-4CE4-8266-30908DCAE91B}" type="slidenum">
              <a:rPr lang="en-GB" smtClean="0"/>
              <a:pPr/>
              <a:t>57</a:t>
            </a:fld>
            <a:endParaRPr lang="en-GB" dirty="0"/>
          </a:p>
        </p:txBody>
      </p:sp>
    </p:spTree>
    <p:extLst>
      <p:ext uri="{BB962C8B-B14F-4D97-AF65-F5344CB8AC3E}">
        <p14:creationId xmlns:p14="http://schemas.microsoft.com/office/powerpoint/2010/main" xmlns="" val="5917864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1243013"/>
            <a:ext cx="596900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8E84C62-5BDF-4CE4-8266-30908DCAE91B}" type="slidenum">
              <a:rPr lang="en-GB" smtClean="0"/>
              <a:pPr/>
              <a:t>58</a:t>
            </a:fld>
            <a:endParaRPr lang="en-GB" dirty="0"/>
          </a:p>
        </p:txBody>
      </p:sp>
    </p:spTree>
    <p:extLst>
      <p:ext uri="{BB962C8B-B14F-4D97-AF65-F5344CB8AC3E}">
        <p14:creationId xmlns:p14="http://schemas.microsoft.com/office/powerpoint/2010/main" xmlns="" val="4145392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1243013"/>
            <a:ext cx="596900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8E84C62-5BDF-4CE4-8266-30908DCAE91B}" type="slidenum">
              <a:rPr lang="en-GB" smtClean="0"/>
              <a:pPr/>
              <a:t>8</a:t>
            </a:fld>
            <a:endParaRPr lang="en-GB" dirty="0"/>
          </a:p>
        </p:txBody>
      </p:sp>
    </p:spTree>
    <p:extLst>
      <p:ext uri="{BB962C8B-B14F-4D97-AF65-F5344CB8AC3E}">
        <p14:creationId xmlns:p14="http://schemas.microsoft.com/office/powerpoint/2010/main" xmlns="" val="1486844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1243013"/>
            <a:ext cx="596900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8E84C62-5BDF-4CE4-8266-30908DCAE91B}" type="slidenum">
              <a:rPr lang="en-GB" smtClean="0"/>
              <a:pPr/>
              <a:t>9</a:t>
            </a:fld>
            <a:endParaRPr lang="en-GB" dirty="0"/>
          </a:p>
        </p:txBody>
      </p:sp>
    </p:spTree>
    <p:extLst>
      <p:ext uri="{BB962C8B-B14F-4D97-AF65-F5344CB8AC3E}">
        <p14:creationId xmlns:p14="http://schemas.microsoft.com/office/powerpoint/2010/main" xmlns="" val="1654337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1243013"/>
            <a:ext cx="596900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8E84C62-5BDF-4CE4-8266-30908DCAE91B}" type="slidenum">
              <a:rPr lang="en-GB" smtClean="0"/>
              <a:pPr/>
              <a:t>10</a:t>
            </a:fld>
            <a:endParaRPr lang="en-GB" dirty="0"/>
          </a:p>
        </p:txBody>
      </p:sp>
    </p:spTree>
    <p:extLst>
      <p:ext uri="{BB962C8B-B14F-4D97-AF65-F5344CB8AC3E}">
        <p14:creationId xmlns:p14="http://schemas.microsoft.com/office/powerpoint/2010/main" xmlns="" val="2987610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1243013"/>
            <a:ext cx="5969000" cy="33575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8E84C62-5BDF-4CE4-8266-30908DCAE91B}" type="slidenum">
              <a:rPr lang="en-GB" smtClean="0"/>
              <a:pPr/>
              <a:t>11</a:t>
            </a:fld>
            <a:endParaRPr lang="en-GB" dirty="0"/>
          </a:p>
        </p:txBody>
      </p:sp>
    </p:spTree>
    <p:extLst>
      <p:ext uri="{BB962C8B-B14F-4D97-AF65-F5344CB8AC3E}">
        <p14:creationId xmlns:p14="http://schemas.microsoft.com/office/powerpoint/2010/main" xmlns="" val="629781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2.jpeg"/><Relationship Id="rId4" Type="http://schemas.openxmlformats.org/officeDocument/2006/relationships/hyperlink" Target="https://twitter.com/_knust_"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hyperlink" Target="https://www.facebook.com/knust.Ghana/" TargetMode="External"/><Relationship Id="rId5" Type="http://schemas.openxmlformats.org/officeDocument/2006/relationships/image" Target="../media/image2.jpeg"/><Relationship Id="rId4" Type="http://schemas.openxmlformats.org/officeDocument/2006/relationships/hyperlink" Target="https://twitter.com/_knust_"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image" Target="../media/image6.png"/><Relationship Id="rId1" Type="http://schemas.openxmlformats.org/officeDocument/2006/relationships/slideMaster" Target="../slideMasters/slideMaster3.xml"/><Relationship Id="rId5" Type="http://schemas.openxmlformats.org/officeDocument/2006/relationships/image" Target="../media/image8.png"/><Relationship Id="rId4" Type="http://schemas.openxmlformats.org/officeDocument/2006/relationships/image" Target="../media/image7.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3.xml"/><Relationship Id="rId6" Type="http://schemas.openxmlformats.org/officeDocument/2006/relationships/hyperlink" Target="https://www.facebook.com/knust.Ghana/" TargetMode="External"/><Relationship Id="rId5" Type="http://schemas.openxmlformats.org/officeDocument/2006/relationships/image" Target="../media/image7.jpeg"/><Relationship Id="rId4" Type="http://schemas.openxmlformats.org/officeDocument/2006/relationships/hyperlink" Target="https://twitter.com/_knust_"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30F1B23-DF48-41C3-A6D9-9F29349D8D20}" type="datetime1">
              <a:rPr lang="en-US" smtClean="0"/>
              <a:pPr/>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C9E763-5ADA-41BD-850F-F4097E869173}" type="slidenum">
              <a:rPr lang="en-US" smtClean="0"/>
              <a:pPr/>
              <a:t>‹#›</a:t>
            </a:fld>
            <a:endParaRPr lang="en-US"/>
          </a:p>
        </p:txBody>
      </p:sp>
    </p:spTree>
    <p:extLst>
      <p:ext uri="{BB962C8B-B14F-4D97-AF65-F5344CB8AC3E}">
        <p14:creationId xmlns:p14="http://schemas.microsoft.com/office/powerpoint/2010/main" xmlns="" val="2206754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E71F31-2C90-4A66-8956-3194DCFE6CD2}" type="datetime1">
              <a:rPr lang="en-US" smtClean="0"/>
              <a:pPr/>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C9E763-5ADA-41BD-850F-F4097E869173}" type="slidenum">
              <a:rPr lang="en-US" smtClean="0"/>
              <a:pPr/>
              <a:t>‹#›</a:t>
            </a:fld>
            <a:endParaRPr lang="en-US"/>
          </a:p>
        </p:txBody>
      </p:sp>
    </p:spTree>
    <p:extLst>
      <p:ext uri="{BB962C8B-B14F-4D97-AF65-F5344CB8AC3E}">
        <p14:creationId xmlns:p14="http://schemas.microsoft.com/office/powerpoint/2010/main" xmlns="" val="3049975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4FC2B7-CB12-4299-9359-B9CD587FC4D6}" type="datetime1">
              <a:rPr lang="en-US" smtClean="0"/>
              <a:pPr/>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C9E763-5ADA-41BD-850F-F4097E869173}" type="slidenum">
              <a:rPr lang="en-US" smtClean="0"/>
              <a:pPr/>
              <a:t>‹#›</a:t>
            </a:fld>
            <a:endParaRPr lang="en-US"/>
          </a:p>
        </p:txBody>
      </p:sp>
    </p:spTree>
    <p:extLst>
      <p:ext uri="{BB962C8B-B14F-4D97-AF65-F5344CB8AC3E}">
        <p14:creationId xmlns:p14="http://schemas.microsoft.com/office/powerpoint/2010/main" xmlns="" val="3464106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8052574-4342-45DB-B4B1-73686649D907}" type="datetime1">
              <a:rPr lang="en-US" smtClean="0"/>
              <a:pPr/>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801FD5-11B4-DE43-ACA2-E85EEB9A6F9C}" type="slidenum">
              <a:rPr lang="en-US" smtClean="0"/>
              <a:pPr/>
              <a:t>‹#›</a:t>
            </a:fld>
            <a:endParaRPr lang="en-US"/>
          </a:p>
        </p:txBody>
      </p:sp>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609600" y="274638"/>
            <a:ext cx="10972800" cy="1143000"/>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xmlns="" val="27388706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5430BB1-AEE0-4099-948E-0D4B43624B79}" type="datetime1">
              <a:rPr lang="en-US" smtClean="0">
                <a:solidFill>
                  <a:prstClr val="black">
                    <a:tint val="75000"/>
                  </a:prstClr>
                </a:solidFill>
              </a:rPr>
              <a:pPr/>
              <a:t>1/26/2021</a:t>
            </a:fld>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grpSp>
        <p:nvGrpSpPr>
          <p:cNvPr id="7" name="Group 6"/>
          <p:cNvGrpSpPr/>
          <p:nvPr userDrawn="1"/>
        </p:nvGrpSpPr>
        <p:grpSpPr>
          <a:xfrm>
            <a:off x="0" y="1"/>
            <a:ext cx="12192000" cy="854748"/>
            <a:chOff x="0" y="1"/>
            <a:chExt cx="9144000" cy="854748"/>
          </a:xfrm>
        </p:grpSpPr>
        <p:sp>
          <p:nvSpPr>
            <p:cNvPr id="8" name="Rectangle 7"/>
            <p:cNvSpPr/>
            <p:nvPr/>
          </p:nvSpPr>
          <p:spPr>
            <a:xfrm>
              <a:off x="0" y="1"/>
              <a:ext cx="9144000" cy="854748"/>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9" name="TextBox 8"/>
            <p:cNvSpPr txBox="1"/>
            <p:nvPr/>
          </p:nvSpPr>
          <p:spPr>
            <a:xfrm>
              <a:off x="5487656" y="241270"/>
              <a:ext cx="3445328" cy="523220"/>
            </a:xfrm>
            <a:prstGeom prst="rect">
              <a:avLst/>
            </a:prstGeom>
            <a:noFill/>
          </p:spPr>
          <p:txBody>
            <a:bodyPr wrap="square" rtlCol="0">
              <a:spAutoFit/>
            </a:bodyPr>
            <a:lstStyle/>
            <a:p>
              <a:pPr defTabSz="457200"/>
              <a:r>
                <a:rPr lang="en-US" sz="1400" dirty="0">
                  <a:solidFill>
                    <a:prstClr val="white"/>
                  </a:solidFill>
                  <a:latin typeface="Helvetica"/>
                  <a:cs typeface="Helvetica"/>
                </a:rPr>
                <a:t>Kwame Nkrumah University of </a:t>
              </a:r>
            </a:p>
            <a:p>
              <a:pPr defTabSz="457200"/>
              <a:r>
                <a:rPr lang="en-US" sz="1400" dirty="0">
                  <a:solidFill>
                    <a:prstClr val="white"/>
                  </a:solidFill>
                  <a:latin typeface="Helvetica"/>
                  <a:cs typeface="Helvetica"/>
                </a:rPr>
                <a:t>Science &amp; Technology, Kumasi, Ghana</a:t>
              </a:r>
            </a:p>
          </p:txBody>
        </p:sp>
        <p:pic>
          <p:nvPicPr>
            <p:cNvPr id="10" name="Picture 9" descr="KNUST_logo Vector.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995789" y="157852"/>
              <a:ext cx="491867" cy="625979"/>
            </a:xfrm>
            <a:prstGeom prst="rect">
              <a:avLst/>
            </a:prstGeom>
          </p:spPr>
        </p:pic>
      </p:grpSp>
      <p:sp>
        <p:nvSpPr>
          <p:cNvPr id="11" name="Title 1"/>
          <p:cNvSpPr>
            <a:spLocks noGrp="1"/>
          </p:cNvSpPr>
          <p:nvPr>
            <p:ph type="ctrTitle"/>
          </p:nvPr>
        </p:nvSpPr>
        <p:spPr>
          <a:xfrm>
            <a:off x="914400" y="2167739"/>
            <a:ext cx="10363200" cy="1470025"/>
          </a:xfrm>
          <a:prstGeom prst="rect">
            <a:avLst/>
          </a:prstGeom>
        </p:spPr>
        <p:txBody>
          <a:bodyPr>
            <a:normAutofit/>
          </a:bodyPr>
          <a:lstStyle/>
          <a:p>
            <a:pPr algn="l"/>
            <a:r>
              <a:rPr lang="en-US" dirty="0">
                <a:latin typeface="Helvetica"/>
                <a:cs typeface="Helvetica"/>
              </a:rPr>
              <a:t>Title</a:t>
            </a:r>
          </a:p>
        </p:txBody>
      </p:sp>
      <p:sp>
        <p:nvSpPr>
          <p:cNvPr id="12" name="Subtitle 2"/>
          <p:cNvSpPr>
            <a:spLocks noGrp="1"/>
          </p:cNvSpPr>
          <p:nvPr>
            <p:ph type="subTitle" idx="1"/>
          </p:nvPr>
        </p:nvSpPr>
        <p:spPr>
          <a:xfrm>
            <a:off x="971341" y="4010849"/>
            <a:ext cx="8534400" cy="1599330"/>
          </a:xfrm>
        </p:spPr>
        <p:txBody>
          <a:bodyPr>
            <a:normAutofit/>
          </a:bodyPr>
          <a:lstStyle>
            <a:lvl1pPr marL="0" indent="0">
              <a:buNone/>
              <a:defRPr>
                <a:solidFill>
                  <a:schemeClr val="bg1">
                    <a:lumMod val="50000"/>
                  </a:schemeClr>
                </a:solidFill>
              </a:defRPr>
            </a:lvl1pPr>
          </a:lstStyle>
          <a:p>
            <a:pPr algn="l"/>
            <a:r>
              <a:rPr lang="en-US" b="1" dirty="0">
                <a:solidFill>
                  <a:schemeClr val="tx1"/>
                </a:solidFill>
                <a:latin typeface="Helvetica"/>
                <a:cs typeface="Helvetica"/>
              </a:rPr>
              <a:t>Name</a:t>
            </a:r>
          </a:p>
          <a:p>
            <a:pPr algn="l"/>
            <a:r>
              <a:rPr lang="en-US" sz="2400" b="1" dirty="0">
                <a:latin typeface="Helvetica"/>
                <a:cs typeface="Helvetica"/>
              </a:rPr>
              <a:t>Department</a:t>
            </a:r>
          </a:p>
          <a:p>
            <a:pPr algn="l"/>
            <a:r>
              <a:rPr lang="en-US" sz="2400" b="1" dirty="0">
                <a:latin typeface="Helvetica"/>
                <a:cs typeface="Helvetica"/>
              </a:rPr>
              <a:t>Faculty &amp; College</a:t>
            </a:r>
          </a:p>
        </p:txBody>
      </p:sp>
    </p:spTree>
    <p:extLst>
      <p:ext uri="{BB962C8B-B14F-4D97-AF65-F5344CB8AC3E}">
        <p14:creationId xmlns:p14="http://schemas.microsoft.com/office/powerpoint/2010/main" xmlns="" val="24067378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020F2E1-AA64-4831-8356-2C0FC57392A9}" type="datetime1">
              <a:rPr lang="en-US" smtClean="0">
                <a:solidFill>
                  <a:prstClr val="black">
                    <a:tint val="75000"/>
                  </a:prstClr>
                </a:solidFill>
              </a:rPr>
              <a:pPr/>
              <a:t>1/26/2021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pic>
          <p:nvPicPr>
            <p:cNvPr id="10" name="Picture 9" descr="KNUST_logo Vector.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pPr defTabSz="457200"/>
              <a:r>
                <a:rPr lang="en-US" sz="1200" dirty="0" err="1">
                  <a:solidFill>
                    <a:prstClr val="white"/>
                  </a:solidFill>
                  <a:latin typeface="Helvetica"/>
                  <a:cs typeface="Helvetica"/>
                </a:rPr>
                <a:t>www.knust.edu.gh</a:t>
              </a:r>
              <a:endParaRPr lang="en-US" sz="1200" dirty="0">
                <a:solidFill>
                  <a:prstClr val="white"/>
                </a:solidFill>
                <a:latin typeface="Helvetica"/>
                <a:cs typeface="Helvetica"/>
              </a:endParaRPr>
            </a:p>
          </p:txBody>
        </p:sp>
        <p:pic>
          <p:nvPicPr>
            <p:cNvPr id="12" name="Picture 11">
              <a:hlinkClick r:id="rId4"/>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609600" y="274638"/>
            <a:ext cx="10972800" cy="1143000"/>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xmlns="" val="12423793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0DE8C4-E023-45AA-AF9A-ED799381B71E}" type="datetime1">
              <a:rPr lang="en-US" smtClean="0">
                <a:solidFill>
                  <a:prstClr val="black">
                    <a:tint val="75000"/>
                  </a:prstClr>
                </a:solidFill>
              </a:rPr>
              <a:pPr/>
              <a:t>1/26/2021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7290686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91058FE-EBE3-4896-830F-143625DB87E7}" type="datetime1">
              <a:rPr lang="en-US" smtClean="0">
                <a:solidFill>
                  <a:prstClr val="black">
                    <a:tint val="75000"/>
                  </a:prstClr>
                </a:solidFill>
              </a:rPr>
              <a:pPr/>
              <a:t>1/26/2021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7263899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FD81FE2-93DD-4654-9E43-037B04F721E8}" type="datetime1">
              <a:rPr lang="en-US" smtClean="0">
                <a:solidFill>
                  <a:prstClr val="black">
                    <a:tint val="75000"/>
                  </a:prstClr>
                </a:solidFill>
              </a:rPr>
              <a:pPr/>
              <a:t>1/26/2021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1104927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7E50E9DA-F914-4BD8-A664-6C242DB300AB}" type="datetime1">
              <a:rPr lang="en-US" smtClean="0">
                <a:solidFill>
                  <a:prstClr val="black">
                    <a:tint val="75000"/>
                  </a:prstClr>
                </a:solidFill>
              </a:rPr>
              <a:pPr/>
              <a:t>1/26/2021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6272704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D4E37C-2648-4F00-99F8-C0EDC395164C}" type="datetime1">
              <a:rPr lang="en-US" smtClean="0">
                <a:solidFill>
                  <a:prstClr val="black">
                    <a:tint val="75000"/>
                  </a:prstClr>
                </a:solidFill>
              </a:rPr>
              <a:pPr/>
              <a:t>1/26/2021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341689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2A09C8-615E-4FB3-B3F7-A43BF0605DBC}" type="datetime1">
              <a:rPr lang="en-US" smtClean="0"/>
              <a:pPr/>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C9E763-5ADA-41BD-850F-F4097E869173}" type="slidenum">
              <a:rPr lang="en-US" smtClean="0"/>
              <a:pPr/>
              <a:t>‹#›</a:t>
            </a:fld>
            <a:endParaRPr lang="en-US"/>
          </a:p>
        </p:txBody>
      </p:sp>
    </p:spTree>
    <p:extLst>
      <p:ext uri="{BB962C8B-B14F-4D97-AF65-F5344CB8AC3E}">
        <p14:creationId xmlns:p14="http://schemas.microsoft.com/office/powerpoint/2010/main" xmlns="" val="42638278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6B2EC8F-36D5-4400-9A06-775F7F042CBC}" type="datetime1">
              <a:rPr lang="en-US" smtClean="0">
                <a:solidFill>
                  <a:prstClr val="black">
                    <a:tint val="75000"/>
                  </a:prstClr>
                </a:solidFill>
              </a:rPr>
              <a:pPr/>
              <a:t>1/26/2021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843099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F3558CE-7A88-4AB3-B03F-97C4B2F27E70}" type="datetime1">
              <a:rPr lang="en-US" smtClean="0">
                <a:solidFill>
                  <a:prstClr val="black">
                    <a:tint val="75000"/>
                  </a:prstClr>
                </a:solidFill>
              </a:rPr>
              <a:pPr/>
              <a:t>1/26/2021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1658840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0344142-E3B6-453D-9912-729385CC8EDC}" type="datetime1">
              <a:rPr lang="en-US" smtClean="0">
                <a:solidFill>
                  <a:prstClr val="black">
                    <a:tint val="75000"/>
                  </a:prstClr>
                </a:solidFill>
              </a:rPr>
              <a:pPr/>
              <a:t>1/26/2021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8033479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C4B9F2-34BC-4CE1-B35B-F7A329DE31C1}" type="datetime1">
              <a:rPr lang="en-US" smtClean="0">
                <a:solidFill>
                  <a:prstClr val="black">
                    <a:tint val="75000"/>
                  </a:prstClr>
                </a:solidFill>
              </a:rPr>
              <a:pPr/>
              <a:t>1/26/2021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6872673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FAFFE6D-53AF-EC43-8BBF-72FFB957A260}" type="datetimeFigureOut">
              <a:rPr lang="en-US" smtClean="0"/>
              <a:pPr/>
              <a:t>1/26/2021</a:t>
            </a:fld>
            <a:endParaRPr lang="en-US" dirty="0"/>
          </a:p>
        </p:txBody>
      </p:sp>
      <p:sp>
        <p:nvSpPr>
          <p:cNvPr id="6" name="Slide Number Placeholder 5"/>
          <p:cNvSpPr>
            <a:spLocks noGrp="1"/>
          </p:cNvSpPr>
          <p:nvPr>
            <p:ph type="sldNum" sz="quarter" idx="12"/>
          </p:nvPr>
        </p:nvSpPr>
        <p:spPr/>
        <p:txBody>
          <a:bodyPr/>
          <a:lstStyle/>
          <a:p>
            <a:fld id="{CE6DE4B2-65CC-104B-8A6E-79E9BEA6AD01}" type="slidenum">
              <a:rPr lang="en-US" smtClean="0"/>
              <a:pPr/>
              <a:t>‹#›</a:t>
            </a:fld>
            <a:endParaRPr lang="en-US" dirty="0"/>
          </a:p>
        </p:txBody>
      </p:sp>
      <p:grpSp>
        <p:nvGrpSpPr>
          <p:cNvPr id="7" name="Group 6"/>
          <p:cNvGrpSpPr/>
          <p:nvPr/>
        </p:nvGrpSpPr>
        <p:grpSpPr>
          <a:xfrm>
            <a:off x="0" y="1"/>
            <a:ext cx="12192000" cy="854748"/>
            <a:chOff x="0" y="1"/>
            <a:chExt cx="9144000" cy="854748"/>
          </a:xfrm>
        </p:grpSpPr>
        <p:sp>
          <p:nvSpPr>
            <p:cNvPr id="8" name="Rectangle 7"/>
            <p:cNvSpPr/>
            <p:nvPr/>
          </p:nvSpPr>
          <p:spPr>
            <a:xfrm>
              <a:off x="0" y="1"/>
              <a:ext cx="9144000" cy="854748"/>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9" name="TextBox 8"/>
            <p:cNvSpPr txBox="1"/>
            <p:nvPr/>
          </p:nvSpPr>
          <p:spPr>
            <a:xfrm>
              <a:off x="5487656" y="241270"/>
              <a:ext cx="3445328" cy="523220"/>
            </a:xfrm>
            <a:prstGeom prst="rect">
              <a:avLst/>
            </a:prstGeom>
            <a:noFill/>
          </p:spPr>
          <p:txBody>
            <a:bodyPr wrap="square" rtlCol="0">
              <a:spAutoFit/>
            </a:bodyPr>
            <a:lstStyle/>
            <a:p>
              <a:r>
                <a:rPr lang="en-US" sz="1400" dirty="0">
                  <a:solidFill>
                    <a:schemeClr val="bg1"/>
                  </a:solidFill>
                  <a:latin typeface="Helvetica"/>
                  <a:cs typeface="Helvetica"/>
                </a:rPr>
                <a:t>Kwame Nkrumah University of </a:t>
              </a:r>
            </a:p>
            <a:p>
              <a:r>
                <a:rPr lang="en-US" sz="1400" dirty="0">
                  <a:solidFill>
                    <a:schemeClr val="bg1"/>
                  </a:solidFill>
                  <a:latin typeface="Helvetica"/>
                  <a:cs typeface="Helvetica"/>
                </a:rPr>
                <a:t>Science &amp; Technology, Kumasi, Ghana</a:t>
              </a:r>
            </a:p>
          </p:txBody>
        </p:sp>
        <p:pic>
          <p:nvPicPr>
            <p:cNvPr id="10" name="Picture 9" descr="KNUST_logo Vector.png"/>
            <p:cNvPicPr>
              <a:picLocks noChangeAspect="1"/>
            </p:cNvPicPr>
            <p:nvPr/>
          </p:nvPicPr>
          <p:blipFill>
            <a:blip r:embed="rId2" cstate="email">
              <a:extLst>
                <a:ext uri="{28A0092B-C50C-407E-A947-70E740481C1C}">
                  <a14:useLocalDpi xmlns:a14="http://schemas.microsoft.com/office/drawing/2010/main" xmlns=""/>
                </a:ext>
              </a:extLst>
            </a:blip>
            <a:stretch>
              <a:fillRect/>
            </a:stretch>
          </p:blipFill>
          <p:spPr>
            <a:xfrm>
              <a:off x="4995789" y="157852"/>
              <a:ext cx="491867" cy="625979"/>
            </a:xfrm>
            <a:prstGeom prst="rect">
              <a:avLst/>
            </a:prstGeom>
          </p:spPr>
        </p:pic>
      </p:grpSp>
      <p:sp>
        <p:nvSpPr>
          <p:cNvPr id="11" name="Title 1"/>
          <p:cNvSpPr>
            <a:spLocks noGrp="1"/>
          </p:cNvSpPr>
          <p:nvPr>
            <p:ph type="ctrTitle"/>
          </p:nvPr>
        </p:nvSpPr>
        <p:spPr>
          <a:xfrm>
            <a:off x="914400" y="2167739"/>
            <a:ext cx="10363200" cy="1470025"/>
          </a:xfrm>
          <a:prstGeom prst="rect">
            <a:avLst/>
          </a:prstGeom>
        </p:spPr>
        <p:txBody>
          <a:bodyPr>
            <a:normAutofit/>
          </a:bodyPr>
          <a:lstStyle/>
          <a:p>
            <a:pPr algn="l"/>
            <a:r>
              <a:rPr lang="en-US">
                <a:latin typeface="Helvetica"/>
                <a:cs typeface="Helvetica"/>
              </a:rPr>
              <a:t>Click to edit Master title style</a:t>
            </a:r>
            <a:endParaRPr lang="en-US" dirty="0">
              <a:latin typeface="Helvetica"/>
              <a:cs typeface="Helvetica"/>
            </a:endParaRPr>
          </a:p>
        </p:txBody>
      </p:sp>
      <p:sp>
        <p:nvSpPr>
          <p:cNvPr id="12" name="Subtitle 2"/>
          <p:cNvSpPr>
            <a:spLocks noGrp="1"/>
          </p:cNvSpPr>
          <p:nvPr>
            <p:ph type="subTitle" idx="1"/>
          </p:nvPr>
        </p:nvSpPr>
        <p:spPr>
          <a:xfrm>
            <a:off x="971341" y="4010849"/>
            <a:ext cx="8534400" cy="1599330"/>
          </a:xfrm>
        </p:spPr>
        <p:txBody>
          <a:bodyPr>
            <a:normAutofit/>
          </a:bodyPr>
          <a:lstStyle>
            <a:lvl1pPr marL="0" indent="0">
              <a:buNone/>
              <a:defRPr>
                <a:solidFill>
                  <a:schemeClr val="bg1">
                    <a:lumMod val="50000"/>
                  </a:schemeClr>
                </a:solidFill>
              </a:defRPr>
            </a:lvl1pPr>
          </a:lstStyle>
          <a:p>
            <a:pPr algn="l"/>
            <a:r>
              <a:rPr lang="en-US" b="1">
                <a:solidFill>
                  <a:schemeClr val="tx1"/>
                </a:solidFill>
                <a:latin typeface="Helvetica"/>
                <a:cs typeface="Helvetica"/>
              </a:rPr>
              <a:t>Click to edit Master subtitle style</a:t>
            </a:r>
            <a:endParaRPr lang="en-US" sz="2400" b="1" dirty="0">
              <a:latin typeface="Helvetica"/>
              <a:cs typeface="Helvetica"/>
            </a:endParaRPr>
          </a:p>
        </p:txBody>
      </p:sp>
      <p:grpSp>
        <p:nvGrpSpPr>
          <p:cNvPr id="13" name="Group 12"/>
          <p:cNvGrpSpPr/>
          <p:nvPr/>
        </p:nvGrpSpPr>
        <p:grpSpPr>
          <a:xfrm>
            <a:off x="0" y="1"/>
            <a:ext cx="12192000" cy="854748"/>
            <a:chOff x="0" y="1"/>
            <a:chExt cx="9144000" cy="854748"/>
          </a:xfrm>
        </p:grpSpPr>
        <p:sp>
          <p:nvSpPr>
            <p:cNvPr id="14" name="Rectangle 13"/>
            <p:cNvSpPr/>
            <p:nvPr/>
          </p:nvSpPr>
          <p:spPr>
            <a:xfrm>
              <a:off x="0" y="1"/>
              <a:ext cx="9144000" cy="854748"/>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5" name="TextBox 14"/>
            <p:cNvSpPr txBox="1"/>
            <p:nvPr/>
          </p:nvSpPr>
          <p:spPr>
            <a:xfrm>
              <a:off x="5487656" y="241270"/>
              <a:ext cx="3445328" cy="523220"/>
            </a:xfrm>
            <a:prstGeom prst="rect">
              <a:avLst/>
            </a:prstGeom>
            <a:noFill/>
          </p:spPr>
          <p:txBody>
            <a:bodyPr wrap="square" rtlCol="0">
              <a:spAutoFit/>
            </a:bodyPr>
            <a:lstStyle/>
            <a:p>
              <a:r>
                <a:rPr lang="en-US" sz="1400" dirty="0">
                  <a:solidFill>
                    <a:schemeClr val="bg1"/>
                  </a:solidFill>
                  <a:latin typeface="Helvetica"/>
                  <a:cs typeface="Helvetica"/>
                </a:rPr>
                <a:t>Kwame Nkrumah University of </a:t>
              </a:r>
            </a:p>
            <a:p>
              <a:r>
                <a:rPr lang="en-US" sz="1400" dirty="0">
                  <a:solidFill>
                    <a:schemeClr val="bg1"/>
                  </a:solidFill>
                  <a:latin typeface="Helvetica"/>
                  <a:cs typeface="Helvetica"/>
                </a:rPr>
                <a:t>Science &amp; Technology, Kumasi, Ghana</a:t>
              </a:r>
            </a:p>
          </p:txBody>
        </p:sp>
        <p:pic>
          <p:nvPicPr>
            <p:cNvPr id="16" name="Picture 15" descr="KNUST_logo Vector.png"/>
            <p:cNvPicPr>
              <a:picLocks noChangeAspect="1"/>
            </p:cNvPicPr>
            <p:nvPr/>
          </p:nvPicPr>
          <p:blipFill>
            <a:blip r:embed="rId2" cstate="email">
              <a:extLst>
                <a:ext uri="{28A0092B-C50C-407E-A947-70E740481C1C}">
                  <a14:useLocalDpi xmlns:a14="http://schemas.microsoft.com/office/drawing/2010/main" xmlns=""/>
                </a:ext>
              </a:extLst>
            </a:blip>
            <a:stretch>
              <a:fillRect/>
            </a:stretch>
          </p:blipFill>
          <p:spPr>
            <a:xfrm>
              <a:off x="4995789" y="157852"/>
              <a:ext cx="491867" cy="625979"/>
            </a:xfrm>
            <a:prstGeom prst="rect">
              <a:avLst/>
            </a:prstGeom>
          </p:spPr>
        </p:pic>
      </p:grpSp>
    </p:spTree>
    <p:extLst>
      <p:ext uri="{BB962C8B-B14F-4D97-AF65-F5344CB8AC3E}">
        <p14:creationId xmlns:p14="http://schemas.microsoft.com/office/powerpoint/2010/main" xmlns="" val="15352076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FAFFE6D-53AF-EC43-8BBF-72FFB957A260}" type="datetimeFigureOut">
              <a:rPr lang="en-US" smtClean="0"/>
              <a:pPr/>
              <a:t>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E6DE4B2-65CC-104B-8A6E-79E9BEA6AD01}" type="slidenum">
              <a:rPr lang="en-US" smtClean="0"/>
              <a:pPr/>
              <a:t>‹#›</a:t>
            </a:fld>
            <a:endParaRPr lang="en-US" dirty="0"/>
          </a:p>
        </p:txBody>
      </p:sp>
      <p:grpSp>
        <p:nvGrpSpPr>
          <p:cNvPr id="7" name="Group 6"/>
          <p:cNvGrpSpPr/>
          <p:nvPr/>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10" name="Picture 9" descr="KNUST_logo Vector.png"/>
            <p:cNvPicPr>
              <a:picLocks noChangeAspect="1"/>
            </p:cNvPicPr>
            <p:nvPr/>
          </p:nvPicPr>
          <p:blipFill>
            <a:blip r:embed="rId2" cstate="email">
              <a:extLst>
                <a:ext uri="{28A0092B-C50C-407E-A947-70E740481C1C}">
                  <a14:useLocalDpi xmlns:a14="http://schemas.microsoft.com/office/drawing/2010/main" xmlns=""/>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3"/>
            </p:cNvPr>
            <p:cNvPicPr>
              <a:picLocks noChangeAspect="1"/>
            </p:cNvPicPr>
            <p:nvPr/>
          </p:nvPicPr>
          <p:blipFill>
            <a:blip r:embed="rId4" cstate="email">
              <a:extLst>
                <a:ext uri="{28A0092B-C50C-407E-A947-70E740481C1C}">
                  <a14:useLocalDpi xmlns:a14="http://schemas.microsoft.com/office/drawing/2010/main" xmlns=""/>
                </a:ext>
              </a:extLst>
            </a:blip>
            <a:stretch>
              <a:fillRect/>
            </a:stretch>
          </p:blipFill>
          <p:spPr>
            <a:xfrm>
              <a:off x="6561258" y="6042056"/>
              <a:ext cx="268162" cy="268162"/>
            </a:xfrm>
            <a:prstGeom prst="rect">
              <a:avLst/>
            </a:prstGeom>
          </p:spPr>
        </p:pic>
        <p:pic>
          <p:nvPicPr>
            <p:cNvPr id="13" name="Picture 12">
              <a:hlinkClick r:id="rId3"/>
            </p:cNvPr>
            <p:cNvPicPr>
              <a:picLocks noChangeAspect="1"/>
            </p:cNvPicPr>
            <p:nvPr/>
          </p:nvPicPr>
          <p:blipFill>
            <a:blip r:embed="rId5" cstate="email">
              <a:extLst>
                <a:ext uri="{28A0092B-C50C-407E-A947-70E740481C1C}">
                  <a14:useLocalDpi xmlns:a14="http://schemas.microsoft.com/office/drawing/2010/main" xmlns=""/>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609600" y="274638"/>
            <a:ext cx="10972800" cy="1143000"/>
          </a:xfrm>
          <a:prstGeom prst="rect">
            <a:avLst/>
          </a:prstGeom>
        </p:spPr>
        <p:txBody>
          <a:bodyPr/>
          <a:lstStyle/>
          <a:p>
            <a:pPr algn="l"/>
            <a:r>
              <a:rPr lang="en-US">
                <a:solidFill>
                  <a:srgbClr val="008000"/>
                </a:solidFill>
                <a:latin typeface="Helvetica"/>
                <a:cs typeface="Helvetica"/>
              </a:rPr>
              <a:t>Click to edit Master title style</a:t>
            </a:r>
            <a:endParaRPr lang="en-US" dirty="0">
              <a:solidFill>
                <a:srgbClr val="008000"/>
              </a:solidFill>
              <a:latin typeface="Helvetica"/>
              <a:cs typeface="Helvetica"/>
            </a:endParaRPr>
          </a:p>
        </p:txBody>
      </p:sp>
      <p:grpSp>
        <p:nvGrpSpPr>
          <p:cNvPr id="15" name="Group 14"/>
          <p:cNvGrpSpPr/>
          <p:nvPr/>
        </p:nvGrpSpPr>
        <p:grpSpPr>
          <a:xfrm>
            <a:off x="0" y="5992944"/>
            <a:ext cx="12192000" cy="865057"/>
            <a:chOff x="0" y="5992943"/>
            <a:chExt cx="9144000" cy="865057"/>
          </a:xfrm>
        </p:grpSpPr>
        <p:sp>
          <p:nvSpPr>
            <p:cNvPr id="16" name="Rectangle 15"/>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7" name="Rectangle 16"/>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8" name="Picture 17" descr="KNUST_logo Vector.png"/>
            <p:cNvPicPr>
              <a:picLocks noChangeAspect="1"/>
            </p:cNvPicPr>
            <p:nvPr/>
          </p:nvPicPr>
          <p:blipFill>
            <a:blip r:embed="rId2" cstate="email">
              <a:extLst>
                <a:ext uri="{28A0092B-C50C-407E-A947-70E740481C1C}">
                  <a14:useLocalDpi xmlns:a14="http://schemas.microsoft.com/office/drawing/2010/main" xmlns=""/>
                </a:ext>
              </a:extLst>
            </a:blip>
            <a:stretch>
              <a:fillRect/>
            </a:stretch>
          </p:blipFill>
          <p:spPr>
            <a:xfrm>
              <a:off x="6947208" y="6021427"/>
              <a:ext cx="205238" cy="283189"/>
            </a:xfrm>
            <a:prstGeom prst="rect">
              <a:avLst/>
            </a:prstGeom>
          </p:spPr>
        </p:pic>
        <p:sp>
          <p:nvSpPr>
            <p:cNvPr id="19" name="TextBox 18">
              <a:hlinkClick r:id="rId3"/>
            </p:cNvPr>
            <p:cNvSpPr txBox="1"/>
            <p:nvPr/>
          </p:nvSpPr>
          <p:spPr>
            <a:xfrm>
              <a:off x="7137936" y="6036146"/>
              <a:ext cx="1548864" cy="276999"/>
            </a:xfrm>
            <a:prstGeom prst="rect">
              <a:avLst/>
            </a:prstGeom>
            <a:noFill/>
          </p:spPr>
          <p:txBody>
            <a:bodyPr wrap="square" rtlCol="0">
              <a:spAutoFit/>
            </a:bodyPr>
            <a:lstStyle/>
            <a:p>
              <a:r>
                <a:rPr lang="en-US" sz="1200" err="1">
                  <a:solidFill>
                    <a:schemeClr val="bg1"/>
                  </a:solidFill>
                  <a:latin typeface="Helvetica"/>
                  <a:cs typeface="Helvetica"/>
                </a:rPr>
                <a:t>www.knust.edu.gh</a:t>
              </a:r>
              <a:endParaRPr lang="en-US" sz="1200">
                <a:solidFill>
                  <a:schemeClr val="bg1"/>
                </a:solidFill>
                <a:latin typeface="Helvetica"/>
                <a:cs typeface="Helvetica"/>
              </a:endParaRPr>
            </a:p>
          </p:txBody>
        </p:sp>
        <p:pic>
          <p:nvPicPr>
            <p:cNvPr id="20" name="Picture 19">
              <a:hlinkClick r:id="rId3"/>
            </p:cNvPr>
            <p:cNvPicPr>
              <a:picLocks noChangeAspect="1"/>
            </p:cNvPicPr>
            <p:nvPr/>
          </p:nvPicPr>
          <p:blipFill>
            <a:blip r:embed="rId4" cstate="email">
              <a:extLst>
                <a:ext uri="{28A0092B-C50C-407E-A947-70E740481C1C}">
                  <a14:useLocalDpi xmlns:a14="http://schemas.microsoft.com/office/drawing/2010/main" xmlns=""/>
                </a:ext>
              </a:extLst>
            </a:blip>
            <a:stretch>
              <a:fillRect/>
            </a:stretch>
          </p:blipFill>
          <p:spPr>
            <a:xfrm>
              <a:off x="6561258" y="6042056"/>
              <a:ext cx="268162" cy="268162"/>
            </a:xfrm>
            <a:prstGeom prst="rect">
              <a:avLst/>
            </a:prstGeom>
          </p:spPr>
        </p:pic>
        <p:pic>
          <p:nvPicPr>
            <p:cNvPr id="21" name="Picture 20">
              <a:hlinkClick r:id="rId3"/>
            </p:cNvPr>
            <p:cNvPicPr>
              <a:picLocks noChangeAspect="1"/>
            </p:cNvPicPr>
            <p:nvPr/>
          </p:nvPicPr>
          <p:blipFill>
            <a:blip r:embed="rId5" cstate="email">
              <a:extLst>
                <a:ext uri="{28A0092B-C50C-407E-A947-70E740481C1C}">
                  <a14:useLocalDpi xmlns:a14="http://schemas.microsoft.com/office/drawing/2010/main" xmlns=""/>
                </a:ext>
              </a:extLst>
            </a:blip>
            <a:stretch>
              <a:fillRect/>
            </a:stretch>
          </p:blipFill>
          <p:spPr>
            <a:xfrm>
              <a:off x="6197791" y="6029719"/>
              <a:ext cx="292217" cy="292217"/>
            </a:xfrm>
            <a:prstGeom prst="rect">
              <a:avLst/>
            </a:prstGeom>
          </p:spPr>
        </p:pic>
      </p:grpSp>
    </p:spTree>
    <p:extLst>
      <p:ext uri="{BB962C8B-B14F-4D97-AF65-F5344CB8AC3E}">
        <p14:creationId xmlns:p14="http://schemas.microsoft.com/office/powerpoint/2010/main" xmlns="" val="5260275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AFFE6D-53AF-EC43-8BBF-72FFB957A260}" type="datetimeFigureOut">
              <a:rPr lang="en-US" smtClean="0"/>
              <a:pPr/>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6DE4B2-65CC-104B-8A6E-79E9BEA6AD01}" type="slidenum">
              <a:rPr lang="en-US" smtClean="0"/>
              <a:pPr/>
              <a:t>‹#›</a:t>
            </a:fld>
            <a:endParaRPr lang="en-US"/>
          </a:p>
        </p:txBody>
      </p:sp>
    </p:spTree>
    <p:extLst>
      <p:ext uri="{BB962C8B-B14F-4D97-AF65-F5344CB8AC3E}">
        <p14:creationId xmlns:p14="http://schemas.microsoft.com/office/powerpoint/2010/main" xmlns="" val="17005917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FAFFE6D-53AF-EC43-8BBF-72FFB957A260}" type="datetimeFigureOut">
              <a:rPr lang="en-US" smtClean="0"/>
              <a:pPr/>
              <a:t>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6DE4B2-65CC-104B-8A6E-79E9BEA6AD01}" type="slidenum">
              <a:rPr lang="en-US" smtClean="0"/>
              <a:pPr/>
              <a:t>‹#›</a:t>
            </a:fld>
            <a:endParaRPr lang="en-US"/>
          </a:p>
        </p:txBody>
      </p:sp>
    </p:spTree>
    <p:extLst>
      <p:ext uri="{BB962C8B-B14F-4D97-AF65-F5344CB8AC3E}">
        <p14:creationId xmlns:p14="http://schemas.microsoft.com/office/powerpoint/2010/main" xmlns="" val="10409676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FAFFE6D-53AF-EC43-8BBF-72FFB957A260}" type="datetimeFigureOut">
              <a:rPr lang="en-US" smtClean="0"/>
              <a:pPr/>
              <a:t>1/26/2021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6DE4B2-65CC-104B-8A6E-79E9BEA6AD01}" type="slidenum">
              <a:rPr lang="en-US" smtClean="0"/>
              <a:pPr/>
              <a:t>‹#›</a:t>
            </a:fld>
            <a:endParaRPr lang="en-US"/>
          </a:p>
        </p:txBody>
      </p:sp>
    </p:spTree>
    <p:extLst>
      <p:ext uri="{BB962C8B-B14F-4D97-AF65-F5344CB8AC3E}">
        <p14:creationId xmlns:p14="http://schemas.microsoft.com/office/powerpoint/2010/main" xmlns="" val="37476210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4FAFFE6D-53AF-EC43-8BBF-72FFB957A260}" type="datetimeFigureOut">
              <a:rPr lang="en-US" smtClean="0"/>
              <a:pPr/>
              <a:t>1/26/2021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6DE4B2-65CC-104B-8A6E-79E9BEA6AD01}" type="slidenum">
              <a:rPr lang="en-US" smtClean="0"/>
              <a:pPr/>
              <a:t>‹#›</a:t>
            </a:fld>
            <a:endParaRPr lang="en-US"/>
          </a:p>
        </p:txBody>
      </p:sp>
    </p:spTree>
    <p:extLst>
      <p:ext uri="{BB962C8B-B14F-4D97-AF65-F5344CB8AC3E}">
        <p14:creationId xmlns:p14="http://schemas.microsoft.com/office/powerpoint/2010/main" xmlns="" val="2331102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85F314C-3CF7-4DEB-8D43-6A77140BFACB}" type="datetime1">
              <a:rPr lang="en-US" smtClean="0"/>
              <a:pPr/>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C9E763-5ADA-41BD-850F-F4097E869173}" type="slidenum">
              <a:rPr lang="en-US" smtClean="0"/>
              <a:pPr/>
              <a:t>‹#›</a:t>
            </a:fld>
            <a:endParaRPr lang="en-US"/>
          </a:p>
        </p:txBody>
      </p:sp>
    </p:spTree>
    <p:extLst>
      <p:ext uri="{BB962C8B-B14F-4D97-AF65-F5344CB8AC3E}">
        <p14:creationId xmlns:p14="http://schemas.microsoft.com/office/powerpoint/2010/main" xmlns="" val="7501302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AFFE6D-53AF-EC43-8BBF-72FFB957A260}" type="datetimeFigureOut">
              <a:rPr lang="en-US" smtClean="0"/>
              <a:pPr/>
              <a:t>1/26/2021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6DE4B2-65CC-104B-8A6E-79E9BEA6AD01}" type="slidenum">
              <a:rPr lang="en-US" smtClean="0"/>
              <a:pPr/>
              <a:t>‹#›</a:t>
            </a:fld>
            <a:endParaRPr lang="en-US"/>
          </a:p>
        </p:txBody>
      </p:sp>
    </p:spTree>
    <p:extLst>
      <p:ext uri="{BB962C8B-B14F-4D97-AF65-F5344CB8AC3E}">
        <p14:creationId xmlns:p14="http://schemas.microsoft.com/office/powerpoint/2010/main" xmlns="" val="6575151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FAFFE6D-53AF-EC43-8BBF-72FFB957A260}" type="datetimeFigureOut">
              <a:rPr lang="en-US" smtClean="0"/>
              <a:pPr/>
              <a:t>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6DE4B2-65CC-104B-8A6E-79E9BEA6AD01}" type="slidenum">
              <a:rPr lang="en-US" smtClean="0"/>
              <a:pPr/>
              <a:t>‹#›</a:t>
            </a:fld>
            <a:endParaRPr lang="en-US"/>
          </a:p>
        </p:txBody>
      </p:sp>
    </p:spTree>
    <p:extLst>
      <p:ext uri="{BB962C8B-B14F-4D97-AF65-F5344CB8AC3E}">
        <p14:creationId xmlns:p14="http://schemas.microsoft.com/office/powerpoint/2010/main" xmlns="" val="8374369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FAFFE6D-53AF-EC43-8BBF-72FFB957A260}" type="datetimeFigureOut">
              <a:rPr lang="en-US" smtClean="0"/>
              <a:pPr/>
              <a:t>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6DE4B2-65CC-104B-8A6E-79E9BEA6AD01}" type="slidenum">
              <a:rPr lang="en-US" smtClean="0"/>
              <a:pPr/>
              <a:t>‹#›</a:t>
            </a:fld>
            <a:endParaRPr lang="en-US"/>
          </a:p>
        </p:txBody>
      </p:sp>
    </p:spTree>
    <p:extLst>
      <p:ext uri="{BB962C8B-B14F-4D97-AF65-F5344CB8AC3E}">
        <p14:creationId xmlns:p14="http://schemas.microsoft.com/office/powerpoint/2010/main" xmlns="" val="16165763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FAFFE6D-53AF-EC43-8BBF-72FFB957A260}" type="datetimeFigureOut">
              <a:rPr lang="en-US" smtClean="0"/>
              <a:pPr/>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6DE4B2-65CC-104B-8A6E-79E9BEA6AD01}" type="slidenum">
              <a:rPr lang="en-US" smtClean="0"/>
              <a:pPr/>
              <a:t>‹#›</a:t>
            </a:fld>
            <a:endParaRPr lang="en-US"/>
          </a:p>
        </p:txBody>
      </p:sp>
    </p:spTree>
    <p:extLst>
      <p:ext uri="{BB962C8B-B14F-4D97-AF65-F5344CB8AC3E}">
        <p14:creationId xmlns:p14="http://schemas.microsoft.com/office/powerpoint/2010/main" xmlns="" val="21060298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FAFFE6D-53AF-EC43-8BBF-72FFB957A260}" type="datetimeFigureOut">
              <a:rPr lang="en-US" smtClean="0"/>
              <a:pPr/>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6DE4B2-65CC-104B-8A6E-79E9BEA6AD01}" type="slidenum">
              <a:rPr lang="en-US" smtClean="0"/>
              <a:pPr/>
              <a:t>‹#›</a:t>
            </a:fld>
            <a:endParaRPr lang="en-US"/>
          </a:p>
        </p:txBody>
      </p:sp>
    </p:spTree>
    <p:extLst>
      <p:ext uri="{BB962C8B-B14F-4D97-AF65-F5344CB8AC3E}">
        <p14:creationId xmlns:p14="http://schemas.microsoft.com/office/powerpoint/2010/main" xmlns="" val="4408305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FAFFE6D-53AF-EC43-8BBF-72FFB957A260}" type="datetimeFigureOut">
              <a:rPr lang="en-US" smtClean="0"/>
              <a:pPr/>
              <a:t>1/26/2021</a:t>
            </a:fld>
            <a:endParaRPr lang="en-US"/>
          </a:p>
        </p:txBody>
      </p:sp>
      <p:sp>
        <p:nvSpPr>
          <p:cNvPr id="6" name="Slide Number Placeholder 5"/>
          <p:cNvSpPr>
            <a:spLocks noGrp="1"/>
          </p:cNvSpPr>
          <p:nvPr>
            <p:ph type="sldNum" sz="quarter" idx="12"/>
          </p:nvPr>
        </p:nvSpPr>
        <p:spPr/>
        <p:txBody>
          <a:bodyPr/>
          <a:lstStyle/>
          <a:p>
            <a:fld id="{CE6DE4B2-65CC-104B-8A6E-79E9BEA6AD01}" type="slidenum">
              <a:rPr lang="en-US" smtClean="0"/>
              <a:pPr/>
              <a:t>‹#›</a:t>
            </a:fld>
            <a:endParaRPr lang="en-US"/>
          </a:p>
        </p:txBody>
      </p:sp>
      <p:grpSp>
        <p:nvGrpSpPr>
          <p:cNvPr id="7" name="Group 6"/>
          <p:cNvGrpSpPr/>
          <p:nvPr/>
        </p:nvGrpSpPr>
        <p:grpSpPr>
          <a:xfrm>
            <a:off x="0" y="1"/>
            <a:ext cx="12192000" cy="854748"/>
            <a:chOff x="0" y="1"/>
            <a:chExt cx="9144000" cy="854748"/>
          </a:xfrm>
        </p:grpSpPr>
        <p:sp>
          <p:nvSpPr>
            <p:cNvPr id="8" name="Rectangle 7"/>
            <p:cNvSpPr/>
            <p:nvPr/>
          </p:nvSpPr>
          <p:spPr>
            <a:xfrm>
              <a:off x="0" y="1"/>
              <a:ext cx="9144000" cy="854748"/>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TextBox 8"/>
            <p:cNvSpPr txBox="1"/>
            <p:nvPr/>
          </p:nvSpPr>
          <p:spPr>
            <a:xfrm>
              <a:off x="5487656" y="241270"/>
              <a:ext cx="3445328" cy="523220"/>
            </a:xfrm>
            <a:prstGeom prst="rect">
              <a:avLst/>
            </a:prstGeom>
            <a:noFill/>
          </p:spPr>
          <p:txBody>
            <a:bodyPr wrap="square" rtlCol="0">
              <a:spAutoFit/>
            </a:bodyPr>
            <a:lstStyle/>
            <a:p>
              <a:r>
                <a:rPr lang="en-US" sz="1400">
                  <a:solidFill>
                    <a:schemeClr val="bg1"/>
                  </a:solidFill>
                  <a:latin typeface="Helvetica"/>
                  <a:cs typeface="Helvetica"/>
                </a:rPr>
                <a:t>Kwame Nkrumah University of </a:t>
              </a:r>
            </a:p>
            <a:p>
              <a:r>
                <a:rPr lang="en-US" sz="1400">
                  <a:solidFill>
                    <a:schemeClr val="bg1"/>
                  </a:solidFill>
                  <a:latin typeface="Helvetica"/>
                  <a:cs typeface="Helvetica"/>
                </a:rPr>
                <a:t>Science &amp; Technology, Kumasi, Ghana</a:t>
              </a:r>
            </a:p>
          </p:txBody>
        </p:sp>
        <p:pic>
          <p:nvPicPr>
            <p:cNvPr id="10" name="Picture 9" descr="KNUST_logo Vector.png"/>
            <p:cNvPicPr>
              <a:picLocks noChangeAspect="1"/>
            </p:cNvPicPr>
            <p:nvPr/>
          </p:nvPicPr>
          <p:blipFill>
            <a:blip r:embed="rId2" cstate="email">
              <a:extLst>
                <a:ext uri="{28A0092B-C50C-407E-A947-70E740481C1C}">
                  <a14:useLocalDpi xmlns:a14="http://schemas.microsoft.com/office/drawing/2010/main" xmlns=""/>
                </a:ext>
              </a:extLst>
            </a:blip>
            <a:stretch>
              <a:fillRect/>
            </a:stretch>
          </p:blipFill>
          <p:spPr>
            <a:xfrm>
              <a:off x="4995789" y="157852"/>
              <a:ext cx="491867" cy="625979"/>
            </a:xfrm>
            <a:prstGeom prst="rect">
              <a:avLst/>
            </a:prstGeom>
          </p:spPr>
        </p:pic>
      </p:grpSp>
      <p:sp>
        <p:nvSpPr>
          <p:cNvPr id="11" name="Title 1"/>
          <p:cNvSpPr>
            <a:spLocks noGrp="1"/>
          </p:cNvSpPr>
          <p:nvPr>
            <p:ph type="ctrTitle"/>
          </p:nvPr>
        </p:nvSpPr>
        <p:spPr>
          <a:xfrm>
            <a:off x="914400" y="2167739"/>
            <a:ext cx="10363200" cy="1470025"/>
          </a:xfrm>
          <a:prstGeom prst="rect">
            <a:avLst/>
          </a:prstGeom>
        </p:spPr>
        <p:txBody>
          <a:bodyPr>
            <a:normAutofit/>
          </a:bodyPr>
          <a:lstStyle/>
          <a:p>
            <a:pPr algn="l"/>
            <a:r>
              <a:rPr lang="en-US">
                <a:latin typeface="Helvetica"/>
                <a:cs typeface="Helvetica"/>
              </a:rPr>
              <a:t>Click to edit Master title style</a:t>
            </a:r>
            <a:endParaRPr lang="en-US" dirty="0">
              <a:latin typeface="Helvetica"/>
              <a:cs typeface="Helvetica"/>
            </a:endParaRPr>
          </a:p>
        </p:txBody>
      </p:sp>
      <p:sp>
        <p:nvSpPr>
          <p:cNvPr id="12" name="Subtitle 2"/>
          <p:cNvSpPr>
            <a:spLocks noGrp="1"/>
          </p:cNvSpPr>
          <p:nvPr>
            <p:ph type="subTitle" idx="1"/>
          </p:nvPr>
        </p:nvSpPr>
        <p:spPr>
          <a:xfrm>
            <a:off x="971341" y="4010849"/>
            <a:ext cx="8534400" cy="1599330"/>
          </a:xfrm>
        </p:spPr>
        <p:txBody>
          <a:bodyPr>
            <a:normAutofit/>
          </a:bodyPr>
          <a:lstStyle>
            <a:lvl1pPr marL="0" indent="0">
              <a:buNone/>
              <a:defRPr>
                <a:solidFill>
                  <a:schemeClr val="bg1">
                    <a:lumMod val="50000"/>
                  </a:schemeClr>
                </a:solidFill>
              </a:defRPr>
            </a:lvl1pPr>
          </a:lstStyle>
          <a:p>
            <a:pPr algn="l"/>
            <a:r>
              <a:rPr lang="en-US" b="1">
                <a:solidFill>
                  <a:schemeClr val="tx1"/>
                </a:solidFill>
                <a:latin typeface="Helvetica"/>
                <a:cs typeface="Helvetica"/>
              </a:rPr>
              <a:t>Click to edit Master subtitle style</a:t>
            </a:r>
            <a:endParaRPr lang="en-US" sz="2400" b="1" dirty="0">
              <a:latin typeface="Helvetica"/>
              <a:cs typeface="Helvetica"/>
            </a:endParaRPr>
          </a:p>
        </p:txBody>
      </p:sp>
    </p:spTree>
    <p:extLst>
      <p:ext uri="{BB962C8B-B14F-4D97-AF65-F5344CB8AC3E}">
        <p14:creationId xmlns:p14="http://schemas.microsoft.com/office/powerpoint/2010/main" xmlns="" val="39422834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FAFFE6D-53AF-EC43-8BBF-72FFB957A260}" type="datetimeFigureOut">
              <a:rPr lang="en-US" smtClean="0"/>
              <a:pPr/>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6DE4B2-65CC-104B-8A6E-79E9BEA6AD01}" type="slidenum">
              <a:rPr lang="en-US" smtClean="0"/>
              <a:pPr/>
              <a:t>‹#›</a:t>
            </a:fld>
            <a:endParaRPr lang="en-US"/>
          </a:p>
        </p:txBody>
      </p:sp>
      <p:grpSp>
        <p:nvGrpSpPr>
          <p:cNvPr id="7" name="Group 6"/>
          <p:cNvGrpSpPr/>
          <p:nvPr/>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cstate="email">
              <a:extLst>
                <a:ext uri="{28A0092B-C50C-407E-A947-70E740481C1C}">
                  <a14:useLocalDpi xmlns:a14="http://schemas.microsoft.com/office/drawing/2010/main" xmlns=""/>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err="1">
                  <a:solidFill>
                    <a:schemeClr val="bg1"/>
                  </a:solidFill>
                  <a:latin typeface="Helvetica"/>
                  <a:cs typeface="Helvetica"/>
                </a:rPr>
                <a:t>www.knust.edu.gh</a:t>
              </a:r>
              <a:endParaRPr lang="en-US" sz="1200">
                <a:solidFill>
                  <a:schemeClr val="bg1"/>
                </a:solidFill>
                <a:latin typeface="Helvetica"/>
                <a:cs typeface="Helvetica"/>
              </a:endParaRPr>
            </a:p>
          </p:txBody>
        </p:sp>
        <p:pic>
          <p:nvPicPr>
            <p:cNvPr id="12" name="Picture 11">
              <a:hlinkClick r:id="rId4"/>
            </p:cNvPr>
            <p:cNvPicPr>
              <a:picLocks noChangeAspect="1"/>
            </p:cNvPicPr>
            <p:nvPr/>
          </p:nvPicPr>
          <p:blipFill>
            <a:blip r:embed="rId5" cstate="email">
              <a:extLst>
                <a:ext uri="{28A0092B-C50C-407E-A947-70E740481C1C}">
                  <a14:useLocalDpi xmlns:a14="http://schemas.microsoft.com/office/drawing/2010/main" xmlns=""/>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cstate="email">
              <a:extLst>
                <a:ext uri="{28A0092B-C50C-407E-A947-70E740481C1C}">
                  <a14:useLocalDpi xmlns:a14="http://schemas.microsoft.com/office/drawing/2010/main" xmlns=""/>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609600" y="274638"/>
            <a:ext cx="10972800" cy="1143000"/>
          </a:xfrm>
          <a:prstGeom prst="rect">
            <a:avLst/>
          </a:prstGeom>
        </p:spPr>
        <p:txBody>
          <a:bodyPr/>
          <a:lstStyle/>
          <a:p>
            <a:pPr algn="l"/>
            <a:r>
              <a:rPr lang="en-US">
                <a:solidFill>
                  <a:srgbClr val="008000"/>
                </a:solidFill>
                <a:latin typeface="Helvetica"/>
                <a:cs typeface="Helvetica"/>
              </a:rPr>
              <a:t>Click to edit Master title style</a:t>
            </a:r>
            <a:endParaRPr lang="en-US" dirty="0">
              <a:solidFill>
                <a:srgbClr val="008000"/>
              </a:solidFill>
              <a:latin typeface="Helvetica"/>
              <a:cs typeface="Helvetica"/>
            </a:endParaRPr>
          </a:p>
        </p:txBody>
      </p:sp>
    </p:spTree>
    <p:extLst>
      <p:ext uri="{BB962C8B-B14F-4D97-AF65-F5344CB8AC3E}">
        <p14:creationId xmlns:p14="http://schemas.microsoft.com/office/powerpoint/2010/main" xmlns="" val="937898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18CFB8C-636A-4AB4-84E1-B47996D7C027}" type="datetime1">
              <a:rPr lang="en-US" smtClean="0"/>
              <a:pPr/>
              <a:t>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C9E763-5ADA-41BD-850F-F4097E869173}" type="slidenum">
              <a:rPr lang="en-US" smtClean="0"/>
              <a:pPr/>
              <a:t>‹#›</a:t>
            </a:fld>
            <a:endParaRPr lang="en-US"/>
          </a:p>
        </p:txBody>
      </p:sp>
    </p:spTree>
    <p:extLst>
      <p:ext uri="{BB962C8B-B14F-4D97-AF65-F5344CB8AC3E}">
        <p14:creationId xmlns:p14="http://schemas.microsoft.com/office/powerpoint/2010/main" xmlns="" val="3923337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9694EC1-EBEA-4C26-BDFC-CC3452D4BB01}" type="datetime1">
              <a:rPr lang="en-US" smtClean="0"/>
              <a:pPr/>
              <a:t>1/26/2021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C9E763-5ADA-41BD-850F-F4097E869173}" type="slidenum">
              <a:rPr lang="en-US" smtClean="0"/>
              <a:pPr/>
              <a:t>‹#›</a:t>
            </a:fld>
            <a:endParaRPr lang="en-US"/>
          </a:p>
        </p:txBody>
      </p:sp>
    </p:spTree>
    <p:extLst>
      <p:ext uri="{BB962C8B-B14F-4D97-AF65-F5344CB8AC3E}">
        <p14:creationId xmlns:p14="http://schemas.microsoft.com/office/powerpoint/2010/main" xmlns="" val="3541972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C7681BA-84C2-409E-8C14-15DB03AE5D62}" type="datetime1">
              <a:rPr lang="en-US" smtClean="0"/>
              <a:pPr/>
              <a:t>1/26/2021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C9E763-5ADA-41BD-850F-F4097E869173}" type="slidenum">
              <a:rPr lang="en-US" smtClean="0"/>
              <a:pPr/>
              <a:t>‹#›</a:t>
            </a:fld>
            <a:endParaRPr lang="en-US"/>
          </a:p>
        </p:txBody>
      </p:sp>
    </p:spTree>
    <p:extLst>
      <p:ext uri="{BB962C8B-B14F-4D97-AF65-F5344CB8AC3E}">
        <p14:creationId xmlns:p14="http://schemas.microsoft.com/office/powerpoint/2010/main" xmlns="" val="3993563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6B9BF1-DDBD-413D-A771-75D187711055}" type="datetime1">
              <a:rPr lang="en-US" smtClean="0"/>
              <a:pPr/>
              <a:t>1/26/2021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C9E763-5ADA-41BD-850F-F4097E869173}" type="slidenum">
              <a:rPr lang="en-US" smtClean="0"/>
              <a:pPr/>
              <a:t>‹#›</a:t>
            </a:fld>
            <a:endParaRPr lang="en-US"/>
          </a:p>
        </p:txBody>
      </p:sp>
    </p:spTree>
    <p:extLst>
      <p:ext uri="{BB962C8B-B14F-4D97-AF65-F5344CB8AC3E}">
        <p14:creationId xmlns:p14="http://schemas.microsoft.com/office/powerpoint/2010/main" xmlns="" val="3830913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E9DABAA-E0FC-4E0D-88C3-8FF698686F68}" type="datetime1">
              <a:rPr lang="en-US" smtClean="0"/>
              <a:pPr/>
              <a:t>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C9E763-5ADA-41BD-850F-F4097E869173}" type="slidenum">
              <a:rPr lang="en-US" smtClean="0"/>
              <a:pPr/>
              <a:t>‹#›</a:t>
            </a:fld>
            <a:endParaRPr lang="en-US"/>
          </a:p>
        </p:txBody>
      </p:sp>
    </p:spTree>
    <p:extLst>
      <p:ext uri="{BB962C8B-B14F-4D97-AF65-F5344CB8AC3E}">
        <p14:creationId xmlns:p14="http://schemas.microsoft.com/office/powerpoint/2010/main" xmlns="" val="3561689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B64EE32-73A9-410D-9B91-95C704384867}" type="datetime1">
              <a:rPr lang="en-US" smtClean="0"/>
              <a:pPr/>
              <a:t>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C9E763-5ADA-41BD-850F-F4097E869173}" type="slidenum">
              <a:rPr lang="en-US" smtClean="0"/>
              <a:pPr/>
              <a:t>‹#›</a:t>
            </a:fld>
            <a:endParaRPr lang="en-US"/>
          </a:p>
        </p:txBody>
      </p:sp>
    </p:spTree>
    <p:extLst>
      <p:ext uri="{BB962C8B-B14F-4D97-AF65-F5344CB8AC3E}">
        <p14:creationId xmlns:p14="http://schemas.microsoft.com/office/powerpoint/2010/main" xmlns="" val="2037607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41247A-DD8C-4513-9E3E-AAE84898CF7D}" type="datetime1">
              <a:rPr lang="en-US" smtClean="0"/>
              <a:pPr/>
              <a:t>1/26/2021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9E763-5ADA-41BD-850F-F4097E869173}" type="slidenum">
              <a:rPr lang="en-US" smtClean="0"/>
              <a:pPr/>
              <a:t>‹#›</a:t>
            </a:fld>
            <a:endParaRPr lang="en-US"/>
          </a:p>
        </p:txBody>
      </p:sp>
    </p:spTree>
    <p:extLst>
      <p:ext uri="{BB962C8B-B14F-4D97-AF65-F5344CB8AC3E}">
        <p14:creationId xmlns:p14="http://schemas.microsoft.com/office/powerpoint/2010/main" xmlns="" val="28379598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56FAC591-6154-409F-A1C3-44A09642CEEB}" type="datetime1">
              <a:rPr lang="en-US" smtClean="0">
                <a:solidFill>
                  <a:prstClr val="black">
                    <a:tint val="75000"/>
                  </a:prstClr>
                </a:solidFill>
              </a:rPr>
              <a:pPr defTabSz="457200"/>
              <a:t>1/26/2021</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F4801FD5-11B4-DE43-ACA2-E85EEB9A6F9C}" type="slidenum">
              <a:rPr lang="en-US" smtClean="0">
                <a:solidFill>
                  <a:prstClr val="black">
                    <a:tint val="75000"/>
                  </a:prstClr>
                </a:solidFill>
              </a:rPr>
              <a:pPr defTabSz="457200"/>
              <a:t>‹#›</a:t>
            </a:fld>
            <a:endParaRPr lang="en-US">
              <a:solidFill>
                <a:prstClr val="black">
                  <a:tint val="75000"/>
                </a:prstClr>
              </a:solidFill>
            </a:endParaRPr>
          </a:p>
        </p:txBody>
      </p:sp>
    </p:spTree>
    <p:extLst>
      <p:ext uri="{BB962C8B-B14F-4D97-AF65-F5344CB8AC3E}">
        <p14:creationId xmlns:p14="http://schemas.microsoft.com/office/powerpoint/2010/main" xmlns="" val="384152584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AFFE6D-53AF-EC43-8BBF-72FFB957A260}" type="datetimeFigureOut">
              <a:rPr lang="en-US" smtClean="0"/>
              <a:pPr/>
              <a:t>1/26/2021</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6DE4B2-65CC-104B-8A6E-79E9BEA6AD01}" type="slidenum">
              <a:rPr lang="en-US" smtClean="0"/>
              <a:pPr/>
              <a:t>‹#›</a:t>
            </a:fld>
            <a:endParaRPr lang="en-US" dirty="0"/>
          </a:p>
        </p:txBody>
      </p:sp>
    </p:spTree>
    <p:extLst>
      <p:ext uri="{BB962C8B-B14F-4D97-AF65-F5344CB8AC3E}">
        <p14:creationId xmlns:p14="http://schemas.microsoft.com/office/powerpoint/2010/main" xmlns="" val="33280525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17.emf"/></Relationships>
</file>

<file path=ppt/slides/_rels/slide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0E9B5F-78BD-224F-9BA3-9FB97CF258FD}"/>
              </a:ext>
            </a:extLst>
          </p:cNvPr>
          <p:cNvSpPr>
            <a:spLocks noGrp="1"/>
          </p:cNvSpPr>
          <p:nvPr>
            <p:ph type="title"/>
          </p:nvPr>
        </p:nvSpPr>
        <p:spPr>
          <a:xfrm>
            <a:off x="1981200" y="65088"/>
            <a:ext cx="8229600" cy="582612"/>
          </a:xfrm>
        </p:spPr>
        <p:txBody>
          <a:bodyPr/>
          <a:lstStyle/>
          <a:p>
            <a:r>
              <a:rPr lang="en-US" sz="3600" b="1" dirty="0"/>
              <a:t>KNUST COVID-19 AWARENESS</a:t>
            </a:r>
          </a:p>
        </p:txBody>
      </p:sp>
      <p:sp>
        <p:nvSpPr>
          <p:cNvPr id="3" name="TextBox 2">
            <a:extLst>
              <a:ext uri="{FF2B5EF4-FFF2-40B4-BE49-F238E27FC236}">
                <a16:creationId xmlns:a16="http://schemas.microsoft.com/office/drawing/2014/main" xmlns="" id="{1ED2A08B-C534-FA43-A808-B8D6267EEB9C}"/>
              </a:ext>
            </a:extLst>
          </p:cNvPr>
          <p:cNvSpPr txBox="1"/>
          <p:nvPr/>
        </p:nvSpPr>
        <p:spPr>
          <a:xfrm>
            <a:off x="1809750" y="590551"/>
            <a:ext cx="8591550" cy="6155531"/>
          </a:xfrm>
          <a:prstGeom prst="rect">
            <a:avLst/>
          </a:prstGeom>
          <a:noFill/>
        </p:spPr>
        <p:txBody>
          <a:bodyPr wrap="square" rtlCol="0">
            <a:spAutoFit/>
          </a:bodyPr>
          <a:lstStyle/>
          <a:p>
            <a:pPr defTabSz="457200"/>
            <a:r>
              <a:rPr lang="en-US" sz="2400" dirty="0">
                <a:solidFill>
                  <a:prstClr val="black"/>
                </a:solidFill>
                <a:latin typeface="Calibri"/>
              </a:rPr>
              <a:t>COVID-19</a:t>
            </a:r>
            <a:r>
              <a:rPr lang="en-US" sz="2200" dirty="0">
                <a:solidFill>
                  <a:prstClr val="black"/>
                </a:solidFill>
                <a:latin typeface="Calibri"/>
              </a:rPr>
              <a:t>: Caused by a virus known as Severe Acute Respiratory Syndrome Coronavirus-2 (SARS-CoV-2). Spreads very </a:t>
            </a:r>
            <a:r>
              <a:rPr lang="en-US" sz="2200" b="1" dirty="0">
                <a:solidFill>
                  <a:prstClr val="black"/>
                </a:solidFill>
                <a:latin typeface="Calibri"/>
              </a:rPr>
              <a:t>easily</a:t>
            </a:r>
            <a:r>
              <a:rPr lang="en-US" sz="2200" dirty="0">
                <a:solidFill>
                  <a:prstClr val="black"/>
                </a:solidFill>
                <a:latin typeface="Calibri"/>
              </a:rPr>
              <a:t> from person to person.</a:t>
            </a:r>
          </a:p>
          <a:p>
            <a:pPr defTabSz="457200"/>
            <a:endParaRPr lang="en-US" sz="1000" dirty="0">
              <a:solidFill>
                <a:prstClr val="black"/>
              </a:solidFill>
              <a:latin typeface="Calibri"/>
            </a:endParaRPr>
          </a:p>
          <a:p>
            <a:pPr defTabSz="457200"/>
            <a:r>
              <a:rPr lang="en-US" sz="2400" b="1" dirty="0">
                <a:solidFill>
                  <a:prstClr val="black"/>
                </a:solidFill>
                <a:latin typeface="Calibri"/>
              </a:rPr>
              <a:t>Signs and symptoms</a:t>
            </a:r>
            <a:r>
              <a:rPr lang="en-US" sz="2400" dirty="0">
                <a:solidFill>
                  <a:prstClr val="black"/>
                </a:solidFill>
                <a:latin typeface="Calibri"/>
              </a:rPr>
              <a:t>: </a:t>
            </a:r>
            <a:r>
              <a:rPr lang="en-US" sz="2200" dirty="0">
                <a:solidFill>
                  <a:prstClr val="black"/>
                </a:solidFill>
                <a:latin typeface="Calibri"/>
              </a:rPr>
              <a:t>Fever or chills, cough, difficulty in breathing, cold, headache,</a:t>
            </a:r>
            <a:r>
              <a:rPr lang="en-US" sz="2400" dirty="0">
                <a:solidFill>
                  <a:prstClr val="black"/>
                </a:solidFill>
                <a:latin typeface="Calibri"/>
              </a:rPr>
              <a:t> </a:t>
            </a:r>
            <a:r>
              <a:rPr lang="en-US" sz="2200" dirty="0" err="1">
                <a:solidFill>
                  <a:prstClr val="black"/>
                </a:solidFill>
                <a:latin typeface="Calibri"/>
              </a:rPr>
              <a:t>diarrhoea</a:t>
            </a:r>
            <a:r>
              <a:rPr lang="en-US" sz="2200" dirty="0">
                <a:solidFill>
                  <a:prstClr val="black"/>
                </a:solidFill>
                <a:latin typeface="Calibri"/>
              </a:rPr>
              <a:t>, loss of taste/smell, and several non-specific symptoms.</a:t>
            </a:r>
          </a:p>
          <a:p>
            <a:pPr defTabSz="457200"/>
            <a:endParaRPr lang="en-US" sz="1000" dirty="0">
              <a:solidFill>
                <a:prstClr val="black"/>
              </a:solidFill>
              <a:latin typeface="Calibri"/>
            </a:endParaRPr>
          </a:p>
          <a:p>
            <a:pPr defTabSz="457200"/>
            <a:r>
              <a:rPr lang="en-US" sz="2400" b="1" dirty="0">
                <a:solidFill>
                  <a:prstClr val="black"/>
                </a:solidFill>
                <a:latin typeface="Calibri"/>
              </a:rPr>
              <a:t>Transmission</a:t>
            </a:r>
            <a:r>
              <a:rPr lang="en-US" sz="2400" dirty="0">
                <a:solidFill>
                  <a:prstClr val="black"/>
                </a:solidFill>
                <a:latin typeface="Calibri"/>
              </a:rPr>
              <a:t>: </a:t>
            </a:r>
            <a:r>
              <a:rPr lang="en-US" sz="2200" dirty="0">
                <a:solidFill>
                  <a:prstClr val="black"/>
                </a:solidFill>
                <a:latin typeface="Calibri"/>
              </a:rPr>
              <a:t>Respiratory droplets, airborne, contaminated surfaces.</a:t>
            </a:r>
          </a:p>
          <a:p>
            <a:pPr defTabSz="457200"/>
            <a:endParaRPr lang="en-US" sz="1000" dirty="0">
              <a:solidFill>
                <a:prstClr val="black"/>
              </a:solidFill>
              <a:latin typeface="Calibri"/>
            </a:endParaRPr>
          </a:p>
          <a:p>
            <a:pPr defTabSz="457200"/>
            <a:r>
              <a:rPr lang="en-US" sz="2400" b="1" dirty="0">
                <a:solidFill>
                  <a:prstClr val="black"/>
                </a:solidFill>
                <a:latin typeface="Calibri"/>
              </a:rPr>
              <a:t>Prevention</a:t>
            </a:r>
            <a:r>
              <a:rPr lang="en-US" sz="2400" dirty="0">
                <a:solidFill>
                  <a:prstClr val="black"/>
                </a:solidFill>
                <a:latin typeface="Calibri"/>
              </a:rPr>
              <a:t>: </a:t>
            </a:r>
            <a:r>
              <a:rPr lang="en-US" sz="2200" dirty="0">
                <a:solidFill>
                  <a:prstClr val="black"/>
                </a:solidFill>
                <a:latin typeface="Calibri"/>
              </a:rPr>
              <a:t>Adhere to the KNUST COVID-19 safety protocols</a:t>
            </a:r>
          </a:p>
          <a:p>
            <a:pPr marL="1257300" lvl="2" indent="-342900" defTabSz="457200">
              <a:buFont typeface="Arial" panose="020B0604020202020204" pitchFamily="34" charset="0"/>
              <a:buChar char="•"/>
            </a:pPr>
            <a:r>
              <a:rPr lang="en-US" sz="2000" dirty="0">
                <a:solidFill>
                  <a:prstClr val="black"/>
                </a:solidFill>
                <a:latin typeface="Calibri"/>
              </a:rPr>
              <a:t>Respiratory hygiene: Wear a nose mask, cough etiquettes</a:t>
            </a:r>
          </a:p>
          <a:p>
            <a:pPr marL="1257300" lvl="2" indent="-342900" defTabSz="457200">
              <a:buFont typeface="Arial" panose="020B0604020202020204" pitchFamily="34" charset="0"/>
              <a:buChar char="•"/>
            </a:pPr>
            <a:r>
              <a:rPr lang="en-US" sz="2000" dirty="0">
                <a:solidFill>
                  <a:prstClr val="black"/>
                </a:solidFill>
                <a:latin typeface="Calibri"/>
              </a:rPr>
              <a:t>Hand hygiene: Frequent hand washing, hand sanitizing </a:t>
            </a:r>
          </a:p>
          <a:p>
            <a:pPr marL="1257300" lvl="2" indent="-342900" defTabSz="457200">
              <a:buFont typeface="Arial" panose="020B0604020202020204" pitchFamily="34" charset="0"/>
              <a:buChar char="•"/>
            </a:pPr>
            <a:r>
              <a:rPr lang="en-US" sz="2000" dirty="0">
                <a:solidFill>
                  <a:prstClr val="black"/>
                </a:solidFill>
                <a:latin typeface="Calibri"/>
              </a:rPr>
              <a:t>Maintain ‘safe’ physical distancing </a:t>
            </a:r>
          </a:p>
          <a:p>
            <a:pPr marL="1257300" lvl="2" indent="-342900" defTabSz="457200">
              <a:buFont typeface="Arial" panose="020B0604020202020204" pitchFamily="34" charset="0"/>
              <a:buChar char="•"/>
            </a:pPr>
            <a:r>
              <a:rPr lang="en-US" sz="2000" dirty="0">
                <a:solidFill>
                  <a:prstClr val="black"/>
                </a:solidFill>
                <a:latin typeface="Calibri"/>
              </a:rPr>
              <a:t>Avoid crowds and confined/poorly ventilated spaces</a:t>
            </a:r>
          </a:p>
          <a:p>
            <a:pPr defTabSz="457200"/>
            <a:endParaRPr lang="en-US" sz="1000" dirty="0">
              <a:solidFill>
                <a:prstClr val="black"/>
              </a:solidFill>
              <a:latin typeface="Calibri"/>
            </a:endParaRPr>
          </a:p>
          <a:p>
            <a:pPr algn="ctr" defTabSz="457200"/>
            <a:r>
              <a:rPr lang="en-US" sz="2400" b="1" dirty="0">
                <a:solidFill>
                  <a:srgbClr val="FF0000"/>
                </a:solidFill>
                <a:latin typeface="Calibri"/>
              </a:rPr>
              <a:t>Virus is changing itself with even more serious ramifications, so it is important we all adhere to the safety protocols</a:t>
            </a:r>
          </a:p>
          <a:p>
            <a:pPr defTabSz="457200"/>
            <a:endParaRPr lang="en-US" sz="2000" dirty="0">
              <a:solidFill>
                <a:prstClr val="black"/>
              </a:solidFill>
              <a:latin typeface="Calibri"/>
            </a:endParaRPr>
          </a:p>
          <a:p>
            <a:pPr defTabSz="457200"/>
            <a:endParaRPr lang="en-US" sz="2000" dirty="0">
              <a:solidFill>
                <a:prstClr val="black"/>
              </a:solidFill>
              <a:latin typeface="Calibri"/>
            </a:endParaRPr>
          </a:p>
        </p:txBody>
      </p:sp>
    </p:spTree>
    <p:extLst>
      <p:ext uri="{BB962C8B-B14F-4D97-AF65-F5344CB8AC3E}">
        <p14:creationId xmlns:p14="http://schemas.microsoft.com/office/powerpoint/2010/main" xmlns="" val="1401922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327150" y="984099"/>
            <a:ext cx="11614914" cy="4697289"/>
          </a:xfrm>
          <a:prstGeom prst="rect">
            <a:avLst/>
          </a:prstGeom>
        </p:spPr>
        <p:txBody>
          <a:bodyPr/>
          <a:lstStyle/>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7" name="Slide Number Placeholder 3"/>
          <p:cNvSpPr>
            <a:spLocks noGrp="1"/>
          </p:cNvSpPr>
          <p:nvPr>
            <p:ph type="sldNum" sz="quarter" idx="12"/>
          </p:nvPr>
        </p:nvSpPr>
        <p:spPr>
          <a:xfrm>
            <a:off x="1534158" y="5996117"/>
            <a:ext cx="409135" cy="365125"/>
          </a:xfrm>
        </p:spPr>
        <p:txBody>
          <a:bodyPr/>
          <a:lstStyle/>
          <a:p>
            <a:fld id="{7E50C373-F1D0-494F-8D6D-366C958B3429}" type="slidenum">
              <a:rPr lang="en-GB" sz="2000">
                <a:solidFill>
                  <a:schemeClr val="bg1"/>
                </a:solidFill>
              </a:rPr>
              <a:pPr/>
              <a:t>10</a:t>
            </a:fld>
            <a:endParaRPr lang="en-GB" sz="2000" dirty="0">
              <a:solidFill>
                <a:schemeClr val="bg1"/>
              </a:solidFill>
            </a:endParaRPr>
          </a:p>
        </p:txBody>
      </p:sp>
      <p:sp>
        <p:nvSpPr>
          <p:cNvPr id="8" name="TextBox 7"/>
          <p:cNvSpPr txBox="1"/>
          <p:nvPr/>
        </p:nvSpPr>
        <p:spPr>
          <a:xfrm>
            <a:off x="2708545" y="5996116"/>
            <a:ext cx="4733925" cy="369332"/>
          </a:xfrm>
          <a:prstGeom prst="rect">
            <a:avLst/>
          </a:prstGeom>
          <a:noFill/>
        </p:spPr>
        <p:txBody>
          <a:bodyPr wrap="none" rtlCol="0">
            <a:spAutoFit/>
          </a:bodyPr>
          <a:lstStyle/>
          <a:p>
            <a:r>
              <a:rPr lang="en-US" b="1" dirty="0">
                <a:solidFill>
                  <a:srgbClr val="FFC000"/>
                </a:solidFill>
              </a:rPr>
              <a:t>Department of Biochemistry and Biotechnology</a:t>
            </a:r>
          </a:p>
        </p:txBody>
      </p:sp>
      <p:sp>
        <p:nvSpPr>
          <p:cNvPr id="10" name="Rectangle 9"/>
          <p:cNvSpPr/>
          <p:nvPr/>
        </p:nvSpPr>
        <p:spPr>
          <a:xfrm>
            <a:off x="721276" y="712907"/>
            <a:ext cx="11014785" cy="4524315"/>
          </a:xfrm>
          <a:prstGeom prst="rect">
            <a:avLst/>
          </a:prstGeom>
        </p:spPr>
        <p:txBody>
          <a:bodyPr wrap="square">
            <a:spAutoFit/>
          </a:bodyPr>
          <a:lstStyle/>
          <a:p>
            <a:pPr algn="just"/>
            <a:r>
              <a:rPr lang="en-US" sz="2400" dirty="0"/>
              <a:t>Cows of that era often suffered from cowpox disease, a disorder similar to smallpox but much less severe. </a:t>
            </a:r>
          </a:p>
          <a:p>
            <a:pPr algn="just"/>
            <a:endParaRPr lang="en-US" sz="2400" dirty="0"/>
          </a:p>
          <a:p>
            <a:pPr algn="just"/>
            <a:r>
              <a:rPr lang="en-US" sz="2400" dirty="0"/>
              <a:t>In an experiment that would be prohibited on ethical grounds today, Jenner deliberately exposed an 8-year-old boy to fluid from a cowpox lesion. </a:t>
            </a:r>
          </a:p>
          <a:p>
            <a:pPr algn="just"/>
            <a:endParaRPr lang="en-US" sz="2400" dirty="0"/>
          </a:p>
          <a:p>
            <a:pPr algn="just"/>
            <a:r>
              <a:rPr lang="en-US" sz="2400" dirty="0"/>
              <a:t>Two months later, he inoculated the same boy with infectious material from a smallpox patient. </a:t>
            </a:r>
          </a:p>
          <a:p>
            <a:pPr algn="just"/>
            <a:endParaRPr lang="en-US" sz="2400" dirty="0"/>
          </a:p>
          <a:p>
            <a:pPr algn="just"/>
            <a:r>
              <a:rPr lang="en-US" sz="2400" dirty="0"/>
              <a:t>In this first example of successful vaccination, the boy did not develop smallpox. Jenner’s approach to smallpox prevention was quickly adopted in countries throughout Europe.</a:t>
            </a:r>
          </a:p>
        </p:txBody>
      </p:sp>
      <p:sp>
        <p:nvSpPr>
          <p:cNvPr id="2" name="Rectangle 1">
            <a:extLst>
              <a:ext uri="{FF2B5EF4-FFF2-40B4-BE49-F238E27FC236}">
                <a16:creationId xmlns:a16="http://schemas.microsoft.com/office/drawing/2014/main" xmlns="" id="{5CF7ED80-FD1B-4FAF-9A44-0DC7036A1889}"/>
              </a:ext>
            </a:extLst>
          </p:cNvPr>
          <p:cNvSpPr/>
          <p:nvPr/>
        </p:nvSpPr>
        <p:spPr>
          <a:xfrm>
            <a:off x="2231841" y="6428767"/>
            <a:ext cx="7805531" cy="461665"/>
          </a:xfrm>
          <a:prstGeom prst="rect">
            <a:avLst/>
          </a:prstGeom>
        </p:spPr>
        <p:txBody>
          <a:bodyPr wrap="square">
            <a:spAutoFit/>
          </a:bodyPr>
          <a:lstStyle/>
          <a:p>
            <a:pPr algn="ctr"/>
            <a:r>
              <a:rPr lang="en-US" sz="2400" b="1" dirty="0"/>
              <a:t>Immunology</a:t>
            </a:r>
            <a:endParaRPr lang="en-US" sz="2400" i="1" dirty="0">
              <a:latin typeface="Arial Black" panose="020B0A04020102020204" pitchFamily="34" charset="0"/>
            </a:endParaRPr>
          </a:p>
        </p:txBody>
      </p:sp>
    </p:spTree>
    <p:extLst>
      <p:ext uri="{BB962C8B-B14F-4D97-AF65-F5344CB8AC3E}">
        <p14:creationId xmlns:p14="http://schemas.microsoft.com/office/powerpoint/2010/main" xmlns="" val="328788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327150" y="984099"/>
            <a:ext cx="11614914" cy="4697289"/>
          </a:xfrm>
          <a:prstGeom prst="rect">
            <a:avLst/>
          </a:prstGeom>
        </p:spPr>
        <p:txBody>
          <a:bodyPr/>
          <a:lstStyle/>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7" name="Slide Number Placeholder 3"/>
          <p:cNvSpPr>
            <a:spLocks noGrp="1"/>
          </p:cNvSpPr>
          <p:nvPr>
            <p:ph type="sldNum" sz="quarter" idx="12"/>
          </p:nvPr>
        </p:nvSpPr>
        <p:spPr>
          <a:xfrm>
            <a:off x="1534158" y="5996117"/>
            <a:ext cx="487825" cy="365125"/>
          </a:xfrm>
        </p:spPr>
        <p:txBody>
          <a:bodyPr/>
          <a:lstStyle/>
          <a:p>
            <a:fld id="{7E50C373-F1D0-494F-8D6D-366C958B3429}" type="slidenum">
              <a:rPr lang="en-GB" sz="2000">
                <a:solidFill>
                  <a:schemeClr val="bg1"/>
                </a:solidFill>
              </a:rPr>
              <a:pPr/>
              <a:t>11</a:t>
            </a:fld>
            <a:endParaRPr lang="en-GB" sz="2000" dirty="0">
              <a:solidFill>
                <a:schemeClr val="bg1"/>
              </a:solidFill>
            </a:endParaRPr>
          </a:p>
        </p:txBody>
      </p:sp>
      <p:sp>
        <p:nvSpPr>
          <p:cNvPr id="8" name="TextBox 7"/>
          <p:cNvSpPr txBox="1"/>
          <p:nvPr/>
        </p:nvSpPr>
        <p:spPr>
          <a:xfrm>
            <a:off x="2708545" y="5996116"/>
            <a:ext cx="4733925" cy="369332"/>
          </a:xfrm>
          <a:prstGeom prst="rect">
            <a:avLst/>
          </a:prstGeom>
          <a:noFill/>
        </p:spPr>
        <p:txBody>
          <a:bodyPr wrap="none" rtlCol="0">
            <a:spAutoFit/>
          </a:bodyPr>
          <a:lstStyle/>
          <a:p>
            <a:r>
              <a:rPr lang="en-US" b="1" dirty="0">
                <a:solidFill>
                  <a:srgbClr val="FFC000"/>
                </a:solidFill>
              </a:rPr>
              <a:t>Department of Biochemistry and Biotechnology</a:t>
            </a:r>
          </a:p>
        </p:txBody>
      </p:sp>
      <p:sp>
        <p:nvSpPr>
          <p:cNvPr id="10" name="Rectangle 9"/>
          <p:cNvSpPr/>
          <p:nvPr/>
        </p:nvSpPr>
        <p:spPr>
          <a:xfrm>
            <a:off x="721276" y="712907"/>
            <a:ext cx="11014785" cy="4031873"/>
          </a:xfrm>
          <a:prstGeom prst="rect">
            <a:avLst/>
          </a:prstGeom>
        </p:spPr>
        <p:txBody>
          <a:bodyPr wrap="square">
            <a:spAutoFit/>
          </a:bodyPr>
          <a:lstStyle/>
          <a:p>
            <a:pPr marL="0" indent="0" algn="just">
              <a:buNone/>
            </a:pPr>
            <a:r>
              <a:rPr lang="en-US" sz="3200" b="1" dirty="0"/>
              <a:t>ROBERT KOCH</a:t>
            </a:r>
            <a:endParaRPr lang="en-US" sz="3200" dirty="0"/>
          </a:p>
          <a:p>
            <a:pPr algn="just"/>
            <a:r>
              <a:rPr lang="en-US" sz="3200" dirty="0"/>
              <a:t>In 1884, Robert Koch proposed the “germ theory of disease,” </a:t>
            </a:r>
          </a:p>
          <a:p>
            <a:pPr algn="just"/>
            <a:endParaRPr lang="en-US" sz="3200" dirty="0"/>
          </a:p>
          <a:p>
            <a:pPr algn="just"/>
            <a:r>
              <a:rPr lang="en-US" sz="3200" dirty="0"/>
              <a:t>Which stated “that microbes invisible to the naked eye were responsible for specific illnesses”</a:t>
            </a:r>
          </a:p>
          <a:p>
            <a:pPr algn="just"/>
            <a:endParaRPr lang="en-US" sz="3200" dirty="0"/>
          </a:p>
          <a:p>
            <a:pPr algn="just"/>
            <a:r>
              <a:rPr lang="en-US" sz="3200" dirty="0"/>
              <a:t>The first human disease-causing organisms or </a:t>
            </a:r>
            <a:r>
              <a:rPr lang="en-US" sz="3200" b="1" dirty="0"/>
              <a:t>pathogens </a:t>
            </a:r>
            <a:r>
              <a:rPr lang="en-US" sz="3200" dirty="0"/>
              <a:t>were identified in the late 1800s</a:t>
            </a:r>
          </a:p>
        </p:txBody>
      </p:sp>
      <p:sp>
        <p:nvSpPr>
          <p:cNvPr id="2" name="Rectangle 1">
            <a:extLst>
              <a:ext uri="{FF2B5EF4-FFF2-40B4-BE49-F238E27FC236}">
                <a16:creationId xmlns:a16="http://schemas.microsoft.com/office/drawing/2014/main" xmlns="" id="{5CF7ED80-FD1B-4FAF-9A44-0DC7036A1889}"/>
              </a:ext>
            </a:extLst>
          </p:cNvPr>
          <p:cNvSpPr/>
          <p:nvPr/>
        </p:nvSpPr>
        <p:spPr>
          <a:xfrm>
            <a:off x="2231841" y="6428767"/>
            <a:ext cx="7805531" cy="461665"/>
          </a:xfrm>
          <a:prstGeom prst="rect">
            <a:avLst/>
          </a:prstGeom>
        </p:spPr>
        <p:txBody>
          <a:bodyPr wrap="square">
            <a:spAutoFit/>
          </a:bodyPr>
          <a:lstStyle/>
          <a:p>
            <a:pPr algn="ctr"/>
            <a:r>
              <a:rPr lang="en-US" sz="2400" b="1" dirty="0"/>
              <a:t>Immunology</a:t>
            </a:r>
            <a:endParaRPr lang="en-US" sz="2400" i="1" dirty="0">
              <a:latin typeface="Arial Black" panose="020B0A04020102020204" pitchFamily="34" charset="0"/>
            </a:endParaRPr>
          </a:p>
        </p:txBody>
      </p:sp>
    </p:spTree>
    <p:extLst>
      <p:ext uri="{BB962C8B-B14F-4D97-AF65-F5344CB8AC3E}">
        <p14:creationId xmlns:p14="http://schemas.microsoft.com/office/powerpoint/2010/main" xmlns="" val="24267936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327150" y="984099"/>
            <a:ext cx="11614914" cy="4697289"/>
          </a:xfrm>
          <a:prstGeom prst="rect">
            <a:avLst/>
          </a:prstGeom>
        </p:spPr>
        <p:txBody>
          <a:bodyPr/>
          <a:lstStyle/>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7" name="Slide Number Placeholder 3"/>
          <p:cNvSpPr>
            <a:spLocks noGrp="1"/>
          </p:cNvSpPr>
          <p:nvPr>
            <p:ph type="sldNum" sz="quarter" idx="12"/>
          </p:nvPr>
        </p:nvSpPr>
        <p:spPr>
          <a:xfrm>
            <a:off x="1534158" y="5996117"/>
            <a:ext cx="487825" cy="365125"/>
          </a:xfrm>
        </p:spPr>
        <p:txBody>
          <a:bodyPr/>
          <a:lstStyle/>
          <a:p>
            <a:fld id="{7E50C373-F1D0-494F-8D6D-366C958B3429}" type="slidenum">
              <a:rPr lang="en-GB" sz="2000">
                <a:solidFill>
                  <a:schemeClr val="bg1"/>
                </a:solidFill>
              </a:rPr>
              <a:pPr/>
              <a:t>12</a:t>
            </a:fld>
            <a:endParaRPr lang="en-GB" sz="2000" dirty="0">
              <a:solidFill>
                <a:schemeClr val="bg1"/>
              </a:solidFill>
            </a:endParaRPr>
          </a:p>
        </p:txBody>
      </p:sp>
      <p:sp>
        <p:nvSpPr>
          <p:cNvPr id="8" name="TextBox 7"/>
          <p:cNvSpPr txBox="1"/>
          <p:nvPr/>
        </p:nvSpPr>
        <p:spPr>
          <a:xfrm>
            <a:off x="2708545" y="5996116"/>
            <a:ext cx="4733925" cy="369332"/>
          </a:xfrm>
          <a:prstGeom prst="rect">
            <a:avLst/>
          </a:prstGeom>
          <a:noFill/>
        </p:spPr>
        <p:txBody>
          <a:bodyPr wrap="none" rtlCol="0">
            <a:spAutoFit/>
          </a:bodyPr>
          <a:lstStyle/>
          <a:p>
            <a:r>
              <a:rPr lang="en-US" b="1" dirty="0">
                <a:solidFill>
                  <a:srgbClr val="FFC000"/>
                </a:solidFill>
              </a:rPr>
              <a:t>Department of Biochemistry and Biotechnology</a:t>
            </a:r>
          </a:p>
        </p:txBody>
      </p:sp>
      <p:sp>
        <p:nvSpPr>
          <p:cNvPr id="10" name="Rectangle 9"/>
          <p:cNvSpPr/>
          <p:nvPr/>
        </p:nvSpPr>
        <p:spPr>
          <a:xfrm>
            <a:off x="721276" y="712907"/>
            <a:ext cx="11014785" cy="4893647"/>
          </a:xfrm>
          <a:prstGeom prst="rect">
            <a:avLst/>
          </a:prstGeom>
        </p:spPr>
        <p:txBody>
          <a:bodyPr wrap="square">
            <a:spAutoFit/>
          </a:bodyPr>
          <a:lstStyle/>
          <a:p>
            <a:pPr algn="just"/>
            <a:r>
              <a:rPr lang="en-US" sz="2400" dirty="0"/>
              <a:t>At about the same time, Louis Pasteur applied Jenner’s immunization technique for smallpox to the prevention of various animal diseases. </a:t>
            </a:r>
          </a:p>
          <a:p>
            <a:pPr algn="just"/>
            <a:endParaRPr lang="en-US" sz="2400" dirty="0"/>
          </a:p>
          <a:p>
            <a:pPr algn="just"/>
            <a:r>
              <a:rPr lang="en-US" sz="2400" dirty="0"/>
              <a:t>Pasteur demonstrated that inoculation with a pathogen that had been weakened in the laboratory could protect against a subsequent exposure to the naturally occurring pathogen. </a:t>
            </a:r>
          </a:p>
          <a:p>
            <a:pPr algn="just"/>
            <a:endParaRPr lang="en-US" sz="2400" dirty="0"/>
          </a:p>
          <a:p>
            <a:pPr algn="just"/>
            <a:r>
              <a:rPr lang="en-US" sz="2400" dirty="0"/>
              <a:t>It was Pasteur who coined the term </a:t>
            </a:r>
            <a:r>
              <a:rPr lang="en-US" sz="2400" b="1" dirty="0"/>
              <a:t>vaccination </a:t>
            </a:r>
            <a:r>
              <a:rPr lang="en-US" sz="2400" dirty="0"/>
              <a:t>(from the Latin </a:t>
            </a:r>
            <a:r>
              <a:rPr lang="en-US" sz="2400" i="1" dirty="0" err="1"/>
              <a:t>vaccinus</a:t>
            </a:r>
            <a:r>
              <a:rPr lang="en-US" sz="2400" dirty="0"/>
              <a:t>, meaning “derived from cows”) for this procedure, in honor of Jenner’s work. </a:t>
            </a:r>
          </a:p>
          <a:p>
            <a:pPr algn="just"/>
            <a:endParaRPr lang="en-US" sz="2400" dirty="0"/>
          </a:p>
          <a:p>
            <a:pPr algn="just"/>
            <a:r>
              <a:rPr lang="en-US" sz="2400" dirty="0"/>
              <a:t>The research of Pasteur and other investigators spurred the evolution of immunology as a science distinct from (but related to) the established fields of microbiology, pathology, biochemistry and histology</a:t>
            </a:r>
          </a:p>
        </p:txBody>
      </p:sp>
      <p:sp>
        <p:nvSpPr>
          <p:cNvPr id="2" name="Rectangle 1">
            <a:extLst>
              <a:ext uri="{FF2B5EF4-FFF2-40B4-BE49-F238E27FC236}">
                <a16:creationId xmlns:a16="http://schemas.microsoft.com/office/drawing/2014/main" xmlns="" id="{5CF7ED80-FD1B-4FAF-9A44-0DC7036A1889}"/>
              </a:ext>
            </a:extLst>
          </p:cNvPr>
          <p:cNvSpPr/>
          <p:nvPr/>
        </p:nvSpPr>
        <p:spPr>
          <a:xfrm>
            <a:off x="2231841" y="6428767"/>
            <a:ext cx="7805531" cy="461665"/>
          </a:xfrm>
          <a:prstGeom prst="rect">
            <a:avLst/>
          </a:prstGeom>
        </p:spPr>
        <p:txBody>
          <a:bodyPr wrap="square">
            <a:spAutoFit/>
          </a:bodyPr>
          <a:lstStyle/>
          <a:p>
            <a:pPr algn="ctr"/>
            <a:r>
              <a:rPr lang="en-US" sz="2400" b="1" dirty="0"/>
              <a:t>Immunology</a:t>
            </a:r>
            <a:endParaRPr lang="en-US" sz="2400" i="1" dirty="0">
              <a:latin typeface="Arial Black" panose="020B0A04020102020204" pitchFamily="34" charset="0"/>
            </a:endParaRPr>
          </a:p>
        </p:txBody>
      </p:sp>
    </p:spTree>
    <p:extLst>
      <p:ext uri="{BB962C8B-B14F-4D97-AF65-F5344CB8AC3E}">
        <p14:creationId xmlns:p14="http://schemas.microsoft.com/office/powerpoint/2010/main" xmlns="" val="1193127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327150" y="984099"/>
            <a:ext cx="11614914" cy="4697289"/>
          </a:xfrm>
          <a:prstGeom prst="rect">
            <a:avLst/>
          </a:prstGeom>
        </p:spPr>
        <p:txBody>
          <a:bodyPr/>
          <a:lstStyle/>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7" name="Slide Number Placeholder 3"/>
          <p:cNvSpPr>
            <a:spLocks noGrp="1"/>
          </p:cNvSpPr>
          <p:nvPr>
            <p:ph type="sldNum" sz="quarter" idx="12"/>
          </p:nvPr>
        </p:nvSpPr>
        <p:spPr>
          <a:xfrm>
            <a:off x="1534158" y="5996117"/>
            <a:ext cx="539341" cy="365125"/>
          </a:xfrm>
        </p:spPr>
        <p:txBody>
          <a:bodyPr/>
          <a:lstStyle/>
          <a:p>
            <a:fld id="{7E50C373-F1D0-494F-8D6D-366C958B3429}" type="slidenum">
              <a:rPr lang="en-GB" sz="2000">
                <a:solidFill>
                  <a:schemeClr val="bg1"/>
                </a:solidFill>
              </a:rPr>
              <a:pPr/>
              <a:t>13</a:t>
            </a:fld>
            <a:endParaRPr lang="en-GB" sz="2000" dirty="0">
              <a:solidFill>
                <a:schemeClr val="bg1"/>
              </a:solidFill>
            </a:endParaRPr>
          </a:p>
        </p:txBody>
      </p:sp>
      <p:sp>
        <p:nvSpPr>
          <p:cNvPr id="8" name="TextBox 7"/>
          <p:cNvSpPr txBox="1"/>
          <p:nvPr/>
        </p:nvSpPr>
        <p:spPr>
          <a:xfrm>
            <a:off x="2708545" y="5996116"/>
            <a:ext cx="4733925" cy="369332"/>
          </a:xfrm>
          <a:prstGeom prst="rect">
            <a:avLst/>
          </a:prstGeom>
          <a:noFill/>
        </p:spPr>
        <p:txBody>
          <a:bodyPr wrap="none" rtlCol="0">
            <a:spAutoFit/>
          </a:bodyPr>
          <a:lstStyle/>
          <a:p>
            <a:r>
              <a:rPr lang="en-US" b="1" dirty="0">
                <a:solidFill>
                  <a:srgbClr val="FFC000"/>
                </a:solidFill>
              </a:rPr>
              <a:t>Department of Biochemistry and Biotechnology</a:t>
            </a:r>
          </a:p>
        </p:txBody>
      </p:sp>
      <p:sp>
        <p:nvSpPr>
          <p:cNvPr id="10" name="Rectangle 9"/>
          <p:cNvSpPr/>
          <p:nvPr/>
        </p:nvSpPr>
        <p:spPr>
          <a:xfrm>
            <a:off x="721276" y="1575791"/>
            <a:ext cx="11014785" cy="2246769"/>
          </a:xfrm>
          <a:prstGeom prst="rect">
            <a:avLst/>
          </a:prstGeom>
        </p:spPr>
        <p:txBody>
          <a:bodyPr wrap="square">
            <a:spAutoFit/>
          </a:bodyPr>
          <a:lstStyle/>
          <a:p>
            <a:pPr marL="0" indent="0" algn="just">
              <a:buNone/>
            </a:pPr>
            <a:r>
              <a:rPr lang="en-US" sz="2800" dirty="0"/>
              <a:t>Today, </a:t>
            </a:r>
            <a:r>
              <a:rPr lang="en-US" sz="2800" b="1" dirty="0"/>
              <a:t>immunology </a:t>
            </a:r>
            <a:r>
              <a:rPr lang="en-US" sz="2800" dirty="0"/>
              <a:t>can be defined :</a:t>
            </a:r>
          </a:p>
          <a:p>
            <a:pPr algn="just"/>
            <a:endParaRPr lang="en-US" sz="2800" dirty="0"/>
          </a:p>
          <a:p>
            <a:pPr marL="0" indent="0" algn="just">
              <a:buNone/>
            </a:pPr>
            <a:r>
              <a:rPr lang="en-US" sz="2800" i="1" dirty="0"/>
              <a:t>As</a:t>
            </a:r>
            <a:r>
              <a:rPr lang="en-US" sz="2800" dirty="0"/>
              <a:t> </a:t>
            </a:r>
            <a:r>
              <a:rPr lang="en-US" sz="2800" i="1" dirty="0"/>
              <a:t>the study of the cells and tissues that mediate immunity</a:t>
            </a:r>
            <a:r>
              <a:rPr lang="en-US" sz="2800" dirty="0"/>
              <a:t> </a:t>
            </a:r>
            <a:r>
              <a:rPr lang="en-US" sz="2800" i="1" dirty="0"/>
              <a:t>and the investigation of the genes and proteins underlying their function.</a:t>
            </a:r>
            <a:endParaRPr lang="en-US" sz="2800" dirty="0"/>
          </a:p>
          <a:p>
            <a:pPr algn="just"/>
            <a:endParaRPr lang="en-US" sz="2800" dirty="0"/>
          </a:p>
        </p:txBody>
      </p:sp>
      <p:sp>
        <p:nvSpPr>
          <p:cNvPr id="2" name="Rectangle 1">
            <a:extLst>
              <a:ext uri="{FF2B5EF4-FFF2-40B4-BE49-F238E27FC236}">
                <a16:creationId xmlns:a16="http://schemas.microsoft.com/office/drawing/2014/main" xmlns="" id="{5CF7ED80-FD1B-4FAF-9A44-0DC7036A1889}"/>
              </a:ext>
            </a:extLst>
          </p:cNvPr>
          <p:cNvSpPr/>
          <p:nvPr/>
        </p:nvSpPr>
        <p:spPr>
          <a:xfrm>
            <a:off x="2231841" y="6428767"/>
            <a:ext cx="7805531" cy="461665"/>
          </a:xfrm>
          <a:prstGeom prst="rect">
            <a:avLst/>
          </a:prstGeom>
        </p:spPr>
        <p:txBody>
          <a:bodyPr wrap="square">
            <a:spAutoFit/>
          </a:bodyPr>
          <a:lstStyle/>
          <a:p>
            <a:pPr algn="ctr"/>
            <a:r>
              <a:rPr lang="en-US" sz="2400" b="1" dirty="0"/>
              <a:t>Immunology</a:t>
            </a:r>
            <a:endParaRPr lang="en-US" sz="2400" i="1" dirty="0">
              <a:latin typeface="Arial Black" panose="020B0A04020102020204" pitchFamily="34" charset="0"/>
            </a:endParaRPr>
          </a:p>
        </p:txBody>
      </p:sp>
    </p:spTree>
    <p:extLst>
      <p:ext uri="{BB962C8B-B14F-4D97-AF65-F5344CB8AC3E}">
        <p14:creationId xmlns:p14="http://schemas.microsoft.com/office/powerpoint/2010/main" xmlns="" val="512924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534158" y="102362"/>
            <a:ext cx="8776879" cy="567010"/>
          </a:xfrm>
        </p:spPr>
        <p:txBody>
          <a:bodyPr>
            <a:normAutofit/>
          </a:bodyPr>
          <a:lstStyle/>
          <a:p>
            <a:pPr algn="ctr"/>
            <a:r>
              <a:rPr lang="en-US" sz="2800" b="1" dirty="0"/>
              <a:t>Smallpox Immunization </a:t>
            </a:r>
            <a:endParaRPr lang="en-GB" sz="3600" b="1" dirty="0">
              <a:latin typeface="Times New Roman" panose="02020603050405020304" pitchFamily="18" charset="0"/>
              <a:cs typeface="Times New Roman" panose="02020603050405020304" pitchFamily="18" charset="0"/>
            </a:endParaRPr>
          </a:p>
        </p:txBody>
      </p:sp>
      <p:sp>
        <p:nvSpPr>
          <p:cNvPr id="6" name="Content Placeholder 2"/>
          <p:cNvSpPr txBox="1">
            <a:spLocks/>
          </p:cNvSpPr>
          <p:nvPr/>
        </p:nvSpPr>
        <p:spPr>
          <a:xfrm>
            <a:off x="327150" y="984099"/>
            <a:ext cx="11614914" cy="4697289"/>
          </a:xfrm>
          <a:prstGeom prst="rect">
            <a:avLst/>
          </a:prstGeom>
        </p:spPr>
        <p:txBody>
          <a:bodyPr/>
          <a:lstStyle/>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7" name="Slide Number Placeholder 3"/>
          <p:cNvSpPr>
            <a:spLocks noGrp="1"/>
          </p:cNvSpPr>
          <p:nvPr>
            <p:ph type="sldNum" sz="quarter" idx="12"/>
          </p:nvPr>
        </p:nvSpPr>
        <p:spPr>
          <a:xfrm>
            <a:off x="1534158" y="5996117"/>
            <a:ext cx="513583" cy="365125"/>
          </a:xfrm>
        </p:spPr>
        <p:txBody>
          <a:bodyPr/>
          <a:lstStyle/>
          <a:p>
            <a:fld id="{7E50C373-F1D0-494F-8D6D-366C958B3429}" type="slidenum">
              <a:rPr lang="en-GB" sz="2000">
                <a:solidFill>
                  <a:schemeClr val="bg1"/>
                </a:solidFill>
              </a:rPr>
              <a:pPr/>
              <a:t>14</a:t>
            </a:fld>
            <a:endParaRPr lang="en-GB" sz="2000" dirty="0">
              <a:solidFill>
                <a:schemeClr val="bg1"/>
              </a:solidFill>
            </a:endParaRPr>
          </a:p>
        </p:txBody>
      </p:sp>
      <p:sp>
        <p:nvSpPr>
          <p:cNvPr id="8" name="TextBox 7"/>
          <p:cNvSpPr txBox="1"/>
          <p:nvPr/>
        </p:nvSpPr>
        <p:spPr>
          <a:xfrm>
            <a:off x="2708545" y="5996116"/>
            <a:ext cx="4733925" cy="369332"/>
          </a:xfrm>
          <a:prstGeom prst="rect">
            <a:avLst/>
          </a:prstGeom>
          <a:noFill/>
        </p:spPr>
        <p:txBody>
          <a:bodyPr wrap="none" rtlCol="0">
            <a:spAutoFit/>
          </a:bodyPr>
          <a:lstStyle/>
          <a:p>
            <a:r>
              <a:rPr lang="en-US" b="1" dirty="0">
                <a:solidFill>
                  <a:srgbClr val="FFC000"/>
                </a:solidFill>
              </a:rPr>
              <a:t>Department of Biochemistry and Biotechnology</a:t>
            </a:r>
          </a:p>
        </p:txBody>
      </p:sp>
      <p:sp>
        <p:nvSpPr>
          <p:cNvPr id="2" name="Rectangle 1">
            <a:extLst>
              <a:ext uri="{FF2B5EF4-FFF2-40B4-BE49-F238E27FC236}">
                <a16:creationId xmlns:a16="http://schemas.microsoft.com/office/drawing/2014/main" xmlns="" id="{5CF7ED80-FD1B-4FAF-9A44-0DC7036A1889}"/>
              </a:ext>
            </a:extLst>
          </p:cNvPr>
          <p:cNvSpPr/>
          <p:nvPr/>
        </p:nvSpPr>
        <p:spPr>
          <a:xfrm>
            <a:off x="2231841" y="6428767"/>
            <a:ext cx="7805531" cy="461665"/>
          </a:xfrm>
          <a:prstGeom prst="rect">
            <a:avLst/>
          </a:prstGeom>
        </p:spPr>
        <p:txBody>
          <a:bodyPr wrap="square">
            <a:spAutoFit/>
          </a:bodyPr>
          <a:lstStyle/>
          <a:p>
            <a:pPr algn="ctr"/>
            <a:r>
              <a:rPr lang="en-US" sz="2400" b="1" dirty="0"/>
              <a:t>Immunology</a:t>
            </a:r>
            <a:endParaRPr lang="en-US" sz="2400" i="1" dirty="0">
              <a:latin typeface="Arial Black" panose="020B0A04020102020204" pitchFamily="34" charset="0"/>
            </a:endParaRPr>
          </a:p>
        </p:txBody>
      </p:sp>
      <p:pic>
        <p:nvPicPr>
          <p:cNvPr id="9" name="Picture 2">
            <a:extLst>
              <a:ext uri="{FF2B5EF4-FFF2-40B4-BE49-F238E27FC236}">
                <a16:creationId xmlns:a16="http://schemas.microsoft.com/office/drawing/2014/main" xmlns="" id="{942296A5-2A3B-4171-804E-C30803419122}"/>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77705" y="848744"/>
            <a:ext cx="4329111" cy="426251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2" name="Picture 3">
            <a:extLst>
              <a:ext uri="{FF2B5EF4-FFF2-40B4-BE49-F238E27FC236}">
                <a16:creationId xmlns:a16="http://schemas.microsoft.com/office/drawing/2014/main" xmlns="" id="{EED69C3F-2E76-4D45-BA42-D9C8DEDC2377}"/>
              </a:ext>
            </a:extLst>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112637" y="848744"/>
            <a:ext cx="4501658" cy="426251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5" name="TextBox 14">
            <a:extLst>
              <a:ext uri="{FF2B5EF4-FFF2-40B4-BE49-F238E27FC236}">
                <a16:creationId xmlns:a16="http://schemas.microsoft.com/office/drawing/2014/main" xmlns="" id="{C3D90349-C3ED-4635-927D-35C415A51CB0}"/>
              </a:ext>
            </a:extLst>
          </p:cNvPr>
          <p:cNvSpPr txBox="1"/>
          <p:nvPr/>
        </p:nvSpPr>
        <p:spPr>
          <a:xfrm>
            <a:off x="1534158" y="5220397"/>
            <a:ext cx="4416209" cy="369332"/>
          </a:xfrm>
          <a:prstGeom prst="rect">
            <a:avLst/>
          </a:prstGeom>
          <a:noFill/>
        </p:spPr>
        <p:txBody>
          <a:bodyPr wrap="none" rtlCol="0">
            <a:spAutoFit/>
          </a:bodyPr>
          <a:lstStyle/>
          <a:p>
            <a:r>
              <a:rPr lang="en-US" dirty="0"/>
              <a:t>Smallpox infection in Bangladesh girl in 1973 </a:t>
            </a:r>
          </a:p>
        </p:txBody>
      </p:sp>
      <p:sp>
        <p:nvSpPr>
          <p:cNvPr id="17" name="TextBox 16">
            <a:extLst>
              <a:ext uri="{FF2B5EF4-FFF2-40B4-BE49-F238E27FC236}">
                <a16:creationId xmlns:a16="http://schemas.microsoft.com/office/drawing/2014/main" xmlns="" id="{1E49F9DA-DF53-4217-8A15-13BDE1F16037}"/>
              </a:ext>
            </a:extLst>
          </p:cNvPr>
          <p:cNvSpPr txBox="1"/>
          <p:nvPr/>
        </p:nvSpPr>
        <p:spPr>
          <a:xfrm>
            <a:off x="6382266" y="5094412"/>
            <a:ext cx="3962400" cy="646331"/>
          </a:xfrm>
          <a:prstGeom prst="rect">
            <a:avLst/>
          </a:prstGeom>
          <a:noFill/>
        </p:spPr>
        <p:txBody>
          <a:bodyPr wrap="square" rtlCol="0">
            <a:spAutoFit/>
          </a:bodyPr>
          <a:lstStyle/>
          <a:p>
            <a:r>
              <a:rPr lang="en-US" dirty="0"/>
              <a:t>Edward Jenner vaccinating James Philips against smallpox</a:t>
            </a:r>
          </a:p>
        </p:txBody>
      </p:sp>
    </p:spTree>
    <p:extLst>
      <p:ext uri="{BB962C8B-B14F-4D97-AF65-F5344CB8AC3E}">
        <p14:creationId xmlns:p14="http://schemas.microsoft.com/office/powerpoint/2010/main" xmlns="" val="26424662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327150" y="984099"/>
            <a:ext cx="11614914" cy="4697289"/>
          </a:xfrm>
          <a:prstGeom prst="rect">
            <a:avLst/>
          </a:prstGeom>
        </p:spPr>
        <p:txBody>
          <a:bodyPr/>
          <a:lstStyle/>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7" name="Slide Number Placeholder 3"/>
          <p:cNvSpPr>
            <a:spLocks noGrp="1"/>
          </p:cNvSpPr>
          <p:nvPr>
            <p:ph type="sldNum" sz="quarter" idx="12"/>
          </p:nvPr>
        </p:nvSpPr>
        <p:spPr>
          <a:xfrm>
            <a:off x="1534158" y="5996117"/>
            <a:ext cx="539341" cy="365125"/>
          </a:xfrm>
        </p:spPr>
        <p:txBody>
          <a:bodyPr/>
          <a:lstStyle/>
          <a:p>
            <a:fld id="{7E50C373-F1D0-494F-8D6D-366C958B3429}" type="slidenum">
              <a:rPr lang="en-GB" sz="2000">
                <a:solidFill>
                  <a:schemeClr val="bg1"/>
                </a:solidFill>
              </a:rPr>
              <a:pPr/>
              <a:t>15</a:t>
            </a:fld>
            <a:endParaRPr lang="en-GB" sz="2000" dirty="0">
              <a:solidFill>
                <a:schemeClr val="bg1"/>
              </a:solidFill>
            </a:endParaRPr>
          </a:p>
        </p:txBody>
      </p:sp>
      <p:sp>
        <p:nvSpPr>
          <p:cNvPr id="8" name="TextBox 7"/>
          <p:cNvSpPr txBox="1"/>
          <p:nvPr/>
        </p:nvSpPr>
        <p:spPr>
          <a:xfrm>
            <a:off x="2708545" y="5996116"/>
            <a:ext cx="4733925" cy="369332"/>
          </a:xfrm>
          <a:prstGeom prst="rect">
            <a:avLst/>
          </a:prstGeom>
          <a:noFill/>
        </p:spPr>
        <p:txBody>
          <a:bodyPr wrap="none" rtlCol="0">
            <a:spAutoFit/>
          </a:bodyPr>
          <a:lstStyle/>
          <a:p>
            <a:r>
              <a:rPr lang="en-US" b="1" dirty="0">
                <a:solidFill>
                  <a:srgbClr val="FFC000"/>
                </a:solidFill>
              </a:rPr>
              <a:t>Department of Biochemistry and Biotechnology</a:t>
            </a:r>
          </a:p>
        </p:txBody>
      </p:sp>
      <p:sp>
        <p:nvSpPr>
          <p:cNvPr id="2" name="Rectangle 1">
            <a:extLst>
              <a:ext uri="{FF2B5EF4-FFF2-40B4-BE49-F238E27FC236}">
                <a16:creationId xmlns:a16="http://schemas.microsoft.com/office/drawing/2014/main" xmlns="" id="{5CF7ED80-FD1B-4FAF-9A44-0DC7036A1889}"/>
              </a:ext>
            </a:extLst>
          </p:cNvPr>
          <p:cNvSpPr/>
          <p:nvPr/>
        </p:nvSpPr>
        <p:spPr>
          <a:xfrm>
            <a:off x="2231841" y="6428767"/>
            <a:ext cx="7805531" cy="461665"/>
          </a:xfrm>
          <a:prstGeom prst="rect">
            <a:avLst/>
          </a:prstGeom>
        </p:spPr>
        <p:txBody>
          <a:bodyPr wrap="square">
            <a:spAutoFit/>
          </a:bodyPr>
          <a:lstStyle/>
          <a:p>
            <a:pPr algn="ctr"/>
            <a:r>
              <a:rPr lang="en-US" sz="2400" b="1" dirty="0"/>
              <a:t>Immunology</a:t>
            </a:r>
            <a:endParaRPr lang="en-US" sz="2400" i="1" dirty="0">
              <a:latin typeface="Arial Black" panose="020B0A04020102020204" pitchFamily="34" charset="0"/>
            </a:endParaRPr>
          </a:p>
        </p:txBody>
      </p:sp>
      <p:pic>
        <p:nvPicPr>
          <p:cNvPr id="9" name="Picture 2" descr="figure_01_02_01">
            <a:extLst>
              <a:ext uri="{FF2B5EF4-FFF2-40B4-BE49-F238E27FC236}">
                <a16:creationId xmlns:a16="http://schemas.microsoft.com/office/drawing/2014/main" xmlns="" id="{E0479D2B-543A-4A58-9235-8BFE2B9EA1C7}"/>
              </a:ext>
            </a:extLst>
          </p:cNvPr>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b="2892"/>
          <a:stretch/>
        </p:blipFill>
        <p:spPr bwMode="auto">
          <a:xfrm>
            <a:off x="1828801" y="774701"/>
            <a:ext cx="8531225" cy="51550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0362538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534158" y="102361"/>
            <a:ext cx="8776879" cy="1314315"/>
          </a:xfrm>
        </p:spPr>
        <p:txBody>
          <a:bodyPr>
            <a:normAutofit/>
          </a:bodyPr>
          <a:lstStyle/>
          <a:p>
            <a:pPr algn="ctr"/>
            <a:r>
              <a:rPr lang="en-US" sz="2800" b="1" dirty="0"/>
              <a:t>What is the nature of Immune Response</a:t>
            </a:r>
            <a:endParaRPr lang="en-GB" sz="3600" b="1" dirty="0">
              <a:latin typeface="Times New Roman" panose="02020603050405020304" pitchFamily="18" charset="0"/>
              <a:cs typeface="Times New Roman" panose="02020603050405020304" pitchFamily="18" charset="0"/>
            </a:endParaRPr>
          </a:p>
        </p:txBody>
      </p:sp>
      <p:sp>
        <p:nvSpPr>
          <p:cNvPr id="6" name="Content Placeholder 2"/>
          <p:cNvSpPr txBox="1">
            <a:spLocks/>
          </p:cNvSpPr>
          <p:nvPr/>
        </p:nvSpPr>
        <p:spPr>
          <a:xfrm>
            <a:off x="327150" y="984099"/>
            <a:ext cx="11614914" cy="4697289"/>
          </a:xfrm>
          <a:prstGeom prst="rect">
            <a:avLst/>
          </a:prstGeom>
        </p:spPr>
        <p:txBody>
          <a:bodyPr/>
          <a:lstStyle/>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7" name="Slide Number Placeholder 3"/>
          <p:cNvSpPr>
            <a:spLocks noGrp="1"/>
          </p:cNvSpPr>
          <p:nvPr>
            <p:ph type="sldNum" sz="quarter" idx="12"/>
          </p:nvPr>
        </p:nvSpPr>
        <p:spPr>
          <a:xfrm>
            <a:off x="1534158" y="5996117"/>
            <a:ext cx="552219" cy="365125"/>
          </a:xfrm>
        </p:spPr>
        <p:txBody>
          <a:bodyPr/>
          <a:lstStyle/>
          <a:p>
            <a:fld id="{7E50C373-F1D0-494F-8D6D-366C958B3429}" type="slidenum">
              <a:rPr lang="en-GB" sz="2000">
                <a:solidFill>
                  <a:schemeClr val="bg1"/>
                </a:solidFill>
              </a:rPr>
              <a:pPr/>
              <a:t>16</a:t>
            </a:fld>
            <a:endParaRPr lang="en-GB" sz="2000" dirty="0">
              <a:solidFill>
                <a:schemeClr val="bg1"/>
              </a:solidFill>
            </a:endParaRPr>
          </a:p>
        </p:txBody>
      </p:sp>
      <p:sp>
        <p:nvSpPr>
          <p:cNvPr id="8" name="TextBox 7"/>
          <p:cNvSpPr txBox="1"/>
          <p:nvPr/>
        </p:nvSpPr>
        <p:spPr>
          <a:xfrm>
            <a:off x="2708545" y="5996116"/>
            <a:ext cx="4733925" cy="369332"/>
          </a:xfrm>
          <a:prstGeom prst="rect">
            <a:avLst/>
          </a:prstGeom>
          <a:noFill/>
        </p:spPr>
        <p:txBody>
          <a:bodyPr wrap="none" rtlCol="0">
            <a:spAutoFit/>
          </a:bodyPr>
          <a:lstStyle/>
          <a:p>
            <a:r>
              <a:rPr lang="en-US" b="1" dirty="0">
                <a:solidFill>
                  <a:srgbClr val="FFC000"/>
                </a:solidFill>
              </a:rPr>
              <a:t>Department of Biochemistry and Biotechnology</a:t>
            </a:r>
          </a:p>
        </p:txBody>
      </p:sp>
      <p:sp>
        <p:nvSpPr>
          <p:cNvPr id="10" name="Rectangle 9"/>
          <p:cNvSpPr/>
          <p:nvPr/>
        </p:nvSpPr>
        <p:spPr>
          <a:xfrm>
            <a:off x="927278" y="1640818"/>
            <a:ext cx="11014785" cy="3539430"/>
          </a:xfrm>
          <a:prstGeom prst="rect">
            <a:avLst/>
          </a:prstGeom>
        </p:spPr>
        <p:txBody>
          <a:bodyPr wrap="square">
            <a:spAutoFit/>
          </a:bodyPr>
          <a:lstStyle/>
          <a:p>
            <a:pPr algn="just"/>
            <a:r>
              <a:rPr lang="en-US" sz="3200" dirty="0"/>
              <a:t>A normal healthy person’s body always strives to maintain </a:t>
            </a:r>
            <a:r>
              <a:rPr lang="en-US" sz="3200" b="1" dirty="0"/>
              <a:t>homeostasis</a:t>
            </a:r>
            <a:r>
              <a:rPr lang="en-US" sz="3200" dirty="0"/>
              <a:t>, a natural state of balance of all its organs and the nervous and circulatory systems</a:t>
            </a:r>
          </a:p>
          <a:p>
            <a:endParaRPr lang="en-US" sz="3200" dirty="0"/>
          </a:p>
          <a:p>
            <a:pPr algn="just"/>
            <a:r>
              <a:rPr lang="en-US" sz="3200" dirty="0"/>
              <a:t>When this homeostasis is disturbed by trauma, pathogens, or the deregulation of body cells (as in cancer), the immune system responds in an attempt to restore balance.</a:t>
            </a:r>
          </a:p>
        </p:txBody>
      </p:sp>
      <p:sp>
        <p:nvSpPr>
          <p:cNvPr id="2" name="Rectangle 1">
            <a:extLst>
              <a:ext uri="{FF2B5EF4-FFF2-40B4-BE49-F238E27FC236}">
                <a16:creationId xmlns:a16="http://schemas.microsoft.com/office/drawing/2014/main" xmlns="" id="{5CF7ED80-FD1B-4FAF-9A44-0DC7036A1889}"/>
              </a:ext>
            </a:extLst>
          </p:cNvPr>
          <p:cNvSpPr/>
          <p:nvPr/>
        </p:nvSpPr>
        <p:spPr>
          <a:xfrm>
            <a:off x="2231841" y="6428767"/>
            <a:ext cx="7805531" cy="461665"/>
          </a:xfrm>
          <a:prstGeom prst="rect">
            <a:avLst/>
          </a:prstGeom>
        </p:spPr>
        <p:txBody>
          <a:bodyPr wrap="square">
            <a:spAutoFit/>
          </a:bodyPr>
          <a:lstStyle/>
          <a:p>
            <a:pPr algn="ctr"/>
            <a:r>
              <a:rPr lang="en-US" sz="2400" b="1" dirty="0"/>
              <a:t>Immunology</a:t>
            </a:r>
            <a:endParaRPr lang="en-US" sz="2400" i="1" dirty="0">
              <a:latin typeface="Arial Black" panose="020B0A04020102020204" pitchFamily="34" charset="0"/>
            </a:endParaRPr>
          </a:p>
        </p:txBody>
      </p:sp>
    </p:spTree>
    <p:extLst>
      <p:ext uri="{BB962C8B-B14F-4D97-AF65-F5344CB8AC3E}">
        <p14:creationId xmlns:p14="http://schemas.microsoft.com/office/powerpoint/2010/main" xmlns="" val="573856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327150" y="984099"/>
            <a:ext cx="11614914" cy="4697289"/>
          </a:xfrm>
          <a:prstGeom prst="rect">
            <a:avLst/>
          </a:prstGeom>
        </p:spPr>
        <p:txBody>
          <a:bodyPr/>
          <a:lstStyle/>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7" name="Slide Number Placeholder 3"/>
          <p:cNvSpPr>
            <a:spLocks noGrp="1"/>
          </p:cNvSpPr>
          <p:nvPr>
            <p:ph type="sldNum" sz="quarter" idx="12"/>
          </p:nvPr>
        </p:nvSpPr>
        <p:spPr>
          <a:xfrm>
            <a:off x="1534158" y="5996117"/>
            <a:ext cx="539341" cy="365125"/>
          </a:xfrm>
        </p:spPr>
        <p:txBody>
          <a:bodyPr/>
          <a:lstStyle/>
          <a:p>
            <a:fld id="{7E50C373-F1D0-494F-8D6D-366C958B3429}" type="slidenum">
              <a:rPr lang="en-GB" sz="2000">
                <a:solidFill>
                  <a:schemeClr val="bg1"/>
                </a:solidFill>
              </a:rPr>
              <a:pPr/>
              <a:t>17</a:t>
            </a:fld>
            <a:endParaRPr lang="en-GB" sz="2000" dirty="0">
              <a:solidFill>
                <a:schemeClr val="bg1"/>
              </a:solidFill>
            </a:endParaRPr>
          </a:p>
        </p:txBody>
      </p:sp>
      <p:sp>
        <p:nvSpPr>
          <p:cNvPr id="8" name="TextBox 7"/>
          <p:cNvSpPr txBox="1"/>
          <p:nvPr/>
        </p:nvSpPr>
        <p:spPr>
          <a:xfrm>
            <a:off x="2708545" y="5996116"/>
            <a:ext cx="4733925" cy="369332"/>
          </a:xfrm>
          <a:prstGeom prst="rect">
            <a:avLst/>
          </a:prstGeom>
          <a:noFill/>
        </p:spPr>
        <p:txBody>
          <a:bodyPr wrap="none" rtlCol="0">
            <a:spAutoFit/>
          </a:bodyPr>
          <a:lstStyle/>
          <a:p>
            <a:r>
              <a:rPr lang="en-US" b="1" dirty="0">
                <a:solidFill>
                  <a:srgbClr val="FFC000"/>
                </a:solidFill>
              </a:rPr>
              <a:t>Department of Biochemistry and Biotechnology</a:t>
            </a:r>
          </a:p>
        </p:txBody>
      </p:sp>
      <p:sp>
        <p:nvSpPr>
          <p:cNvPr id="10" name="Rectangle 9"/>
          <p:cNvSpPr/>
          <p:nvPr/>
        </p:nvSpPr>
        <p:spPr>
          <a:xfrm>
            <a:off x="721276" y="984099"/>
            <a:ext cx="11014785" cy="4401205"/>
          </a:xfrm>
          <a:prstGeom prst="rect">
            <a:avLst/>
          </a:prstGeom>
        </p:spPr>
        <p:txBody>
          <a:bodyPr wrap="square">
            <a:spAutoFit/>
          </a:bodyPr>
          <a:lstStyle/>
          <a:p>
            <a:pPr algn="just"/>
            <a:r>
              <a:rPr lang="en-US" sz="2800" dirty="0"/>
              <a:t>At its simplest level, this response involves identifying and clearing damaged and dying cells from the body. </a:t>
            </a:r>
          </a:p>
          <a:p>
            <a:pPr algn="just"/>
            <a:endParaRPr lang="en-US" sz="2800" dirty="0"/>
          </a:p>
          <a:p>
            <a:pPr algn="just"/>
            <a:r>
              <a:rPr lang="en-US" sz="2800" dirty="0"/>
              <a:t>More complex responses have evolved to counteract assault on the body by infectious agents, including bacteria, viruses, parasites and fungi. </a:t>
            </a:r>
          </a:p>
          <a:p>
            <a:pPr algn="just"/>
            <a:endParaRPr lang="en-US" sz="2800" dirty="0"/>
          </a:p>
          <a:p>
            <a:pPr algn="just"/>
            <a:r>
              <a:rPr lang="en-US" sz="2800" dirty="0"/>
              <a:t>Because these foreign invaders are literally everywhere on Earth and constantly seeking vulnerable hosts, the immune system is constantly occupied with containing attacks.</a:t>
            </a:r>
          </a:p>
          <a:p>
            <a:pPr algn="just"/>
            <a:endParaRPr lang="en-US" sz="2800" dirty="0"/>
          </a:p>
        </p:txBody>
      </p:sp>
      <p:sp>
        <p:nvSpPr>
          <p:cNvPr id="2" name="Rectangle 1">
            <a:extLst>
              <a:ext uri="{FF2B5EF4-FFF2-40B4-BE49-F238E27FC236}">
                <a16:creationId xmlns:a16="http://schemas.microsoft.com/office/drawing/2014/main" xmlns="" id="{5CF7ED80-FD1B-4FAF-9A44-0DC7036A1889}"/>
              </a:ext>
            </a:extLst>
          </p:cNvPr>
          <p:cNvSpPr/>
          <p:nvPr/>
        </p:nvSpPr>
        <p:spPr>
          <a:xfrm>
            <a:off x="2231841" y="6428767"/>
            <a:ext cx="7805531" cy="461665"/>
          </a:xfrm>
          <a:prstGeom prst="rect">
            <a:avLst/>
          </a:prstGeom>
        </p:spPr>
        <p:txBody>
          <a:bodyPr wrap="square">
            <a:spAutoFit/>
          </a:bodyPr>
          <a:lstStyle/>
          <a:p>
            <a:pPr algn="ctr"/>
            <a:r>
              <a:rPr lang="en-US" sz="2400" b="1" dirty="0"/>
              <a:t>Immunology</a:t>
            </a:r>
            <a:endParaRPr lang="en-US" sz="2400" i="1" dirty="0">
              <a:latin typeface="Arial Black" panose="020B0A04020102020204" pitchFamily="34" charset="0"/>
            </a:endParaRPr>
          </a:p>
        </p:txBody>
      </p:sp>
    </p:spTree>
    <p:extLst>
      <p:ext uri="{BB962C8B-B14F-4D97-AF65-F5344CB8AC3E}">
        <p14:creationId xmlns:p14="http://schemas.microsoft.com/office/powerpoint/2010/main" xmlns="" val="14077015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327150" y="984099"/>
            <a:ext cx="11614914" cy="4697289"/>
          </a:xfrm>
          <a:prstGeom prst="rect">
            <a:avLst/>
          </a:prstGeom>
        </p:spPr>
        <p:txBody>
          <a:bodyPr/>
          <a:lstStyle/>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7" name="Slide Number Placeholder 3"/>
          <p:cNvSpPr>
            <a:spLocks noGrp="1"/>
          </p:cNvSpPr>
          <p:nvPr>
            <p:ph type="sldNum" sz="quarter" idx="12"/>
          </p:nvPr>
        </p:nvSpPr>
        <p:spPr>
          <a:xfrm>
            <a:off x="1534158" y="5996117"/>
            <a:ext cx="539341" cy="365125"/>
          </a:xfrm>
        </p:spPr>
        <p:txBody>
          <a:bodyPr/>
          <a:lstStyle/>
          <a:p>
            <a:fld id="{7E50C373-F1D0-494F-8D6D-366C958B3429}" type="slidenum">
              <a:rPr lang="en-GB" sz="2000">
                <a:solidFill>
                  <a:schemeClr val="bg1"/>
                </a:solidFill>
              </a:rPr>
              <a:pPr/>
              <a:t>18</a:t>
            </a:fld>
            <a:endParaRPr lang="en-GB" sz="2000" dirty="0">
              <a:solidFill>
                <a:schemeClr val="bg1"/>
              </a:solidFill>
            </a:endParaRPr>
          </a:p>
        </p:txBody>
      </p:sp>
      <p:sp>
        <p:nvSpPr>
          <p:cNvPr id="8" name="TextBox 7"/>
          <p:cNvSpPr txBox="1"/>
          <p:nvPr/>
        </p:nvSpPr>
        <p:spPr>
          <a:xfrm>
            <a:off x="2708545" y="5996116"/>
            <a:ext cx="4733925" cy="369332"/>
          </a:xfrm>
          <a:prstGeom prst="rect">
            <a:avLst/>
          </a:prstGeom>
          <a:noFill/>
        </p:spPr>
        <p:txBody>
          <a:bodyPr wrap="none" rtlCol="0">
            <a:spAutoFit/>
          </a:bodyPr>
          <a:lstStyle/>
          <a:p>
            <a:r>
              <a:rPr lang="en-US" b="1" dirty="0">
                <a:solidFill>
                  <a:srgbClr val="FFC000"/>
                </a:solidFill>
              </a:rPr>
              <a:t>Department of Biochemistry and Biotechnology</a:t>
            </a:r>
          </a:p>
        </p:txBody>
      </p:sp>
      <p:sp>
        <p:nvSpPr>
          <p:cNvPr id="10" name="Rectangle 9"/>
          <p:cNvSpPr/>
          <p:nvPr/>
        </p:nvSpPr>
        <p:spPr>
          <a:xfrm>
            <a:off x="588607" y="56820"/>
            <a:ext cx="11014785" cy="6124754"/>
          </a:xfrm>
          <a:prstGeom prst="rect">
            <a:avLst/>
          </a:prstGeom>
        </p:spPr>
        <p:txBody>
          <a:bodyPr wrap="square">
            <a:spAutoFit/>
          </a:bodyPr>
          <a:lstStyle/>
          <a:p>
            <a:pPr algn="just"/>
            <a:endParaRPr lang="en-US" sz="2800" dirty="0"/>
          </a:p>
          <a:p>
            <a:pPr algn="just"/>
            <a:endParaRPr lang="en-US" sz="2800" dirty="0"/>
          </a:p>
          <a:p>
            <a:pPr algn="just"/>
            <a:endParaRPr lang="en-US" sz="2800" dirty="0"/>
          </a:p>
          <a:p>
            <a:pPr algn="just"/>
            <a:r>
              <a:rPr lang="en-US" sz="2800" dirty="0"/>
              <a:t>Humans are surrounded by other organisms-in the air, in the soil, in the water, on the skin, and on the </a:t>
            </a:r>
            <a:r>
              <a:rPr lang="en-US" sz="2800" b="1" dirty="0"/>
              <a:t>mucosae</a:t>
            </a:r>
            <a:r>
              <a:rPr lang="en-US" sz="2800" dirty="0"/>
              <a:t>, the protective layers of epithelial cells that line the gastrointestinal, urogenital and respiratory tracts. </a:t>
            </a:r>
          </a:p>
          <a:p>
            <a:pPr algn="just"/>
            <a:endParaRPr lang="en-US" sz="2800" dirty="0"/>
          </a:p>
          <a:p>
            <a:pPr algn="just"/>
            <a:r>
              <a:rPr lang="en-US" sz="2800" dirty="0"/>
              <a:t>While most of these organisms are harmless and some are even beneficial, some are pathogenic. </a:t>
            </a:r>
          </a:p>
          <a:p>
            <a:pPr algn="just"/>
            <a:endParaRPr lang="en-US" sz="2800" dirty="0"/>
          </a:p>
          <a:p>
            <a:pPr algn="just"/>
            <a:r>
              <a:rPr lang="en-US" sz="2800" dirty="0"/>
              <a:t>Like all species, pathogens live to reproduce. In order to reproduce, however, many must penetrate a host’s body or one of its component cells. </a:t>
            </a:r>
          </a:p>
          <a:p>
            <a:pPr algn="just"/>
            <a:endParaRPr lang="en-US" sz="2800" dirty="0"/>
          </a:p>
        </p:txBody>
      </p:sp>
      <p:sp>
        <p:nvSpPr>
          <p:cNvPr id="2" name="Rectangle 1">
            <a:extLst>
              <a:ext uri="{FF2B5EF4-FFF2-40B4-BE49-F238E27FC236}">
                <a16:creationId xmlns:a16="http://schemas.microsoft.com/office/drawing/2014/main" xmlns="" id="{5CF7ED80-FD1B-4FAF-9A44-0DC7036A1889}"/>
              </a:ext>
            </a:extLst>
          </p:cNvPr>
          <p:cNvSpPr/>
          <p:nvPr/>
        </p:nvSpPr>
        <p:spPr>
          <a:xfrm>
            <a:off x="2231841" y="6428767"/>
            <a:ext cx="7805531" cy="461665"/>
          </a:xfrm>
          <a:prstGeom prst="rect">
            <a:avLst/>
          </a:prstGeom>
        </p:spPr>
        <p:txBody>
          <a:bodyPr wrap="square">
            <a:spAutoFit/>
          </a:bodyPr>
          <a:lstStyle/>
          <a:p>
            <a:pPr algn="ctr"/>
            <a:r>
              <a:rPr lang="en-US" sz="2400" b="1" dirty="0"/>
              <a:t>Immunology</a:t>
            </a:r>
            <a:endParaRPr lang="en-US" sz="2400" i="1" dirty="0">
              <a:latin typeface="Arial Black" panose="020B0A04020102020204" pitchFamily="34" charset="0"/>
            </a:endParaRPr>
          </a:p>
        </p:txBody>
      </p:sp>
    </p:spTree>
    <p:extLst>
      <p:ext uri="{BB962C8B-B14F-4D97-AF65-F5344CB8AC3E}">
        <p14:creationId xmlns:p14="http://schemas.microsoft.com/office/powerpoint/2010/main" xmlns="" val="1343726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534158" y="102361"/>
            <a:ext cx="8776879" cy="1314315"/>
          </a:xfrm>
        </p:spPr>
        <p:txBody>
          <a:bodyPr>
            <a:normAutofit/>
          </a:bodyPr>
          <a:lstStyle/>
          <a:p>
            <a:pPr algn="ctr"/>
            <a:r>
              <a:rPr lang="en-US" sz="2800" b="1" dirty="0"/>
              <a:t>What is infection?</a:t>
            </a:r>
            <a:endParaRPr lang="en-GB" sz="3600" b="1" dirty="0">
              <a:latin typeface="Times New Roman" panose="02020603050405020304" pitchFamily="18" charset="0"/>
              <a:cs typeface="Times New Roman" panose="02020603050405020304" pitchFamily="18" charset="0"/>
            </a:endParaRPr>
          </a:p>
        </p:txBody>
      </p:sp>
      <p:sp>
        <p:nvSpPr>
          <p:cNvPr id="6" name="Content Placeholder 2"/>
          <p:cNvSpPr txBox="1">
            <a:spLocks/>
          </p:cNvSpPr>
          <p:nvPr/>
        </p:nvSpPr>
        <p:spPr>
          <a:xfrm>
            <a:off x="327150" y="984099"/>
            <a:ext cx="11614914" cy="4697289"/>
          </a:xfrm>
          <a:prstGeom prst="rect">
            <a:avLst/>
          </a:prstGeom>
        </p:spPr>
        <p:txBody>
          <a:bodyPr/>
          <a:lstStyle/>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7" name="Slide Number Placeholder 3"/>
          <p:cNvSpPr>
            <a:spLocks noGrp="1"/>
          </p:cNvSpPr>
          <p:nvPr>
            <p:ph type="sldNum" sz="quarter" idx="12"/>
          </p:nvPr>
        </p:nvSpPr>
        <p:spPr>
          <a:xfrm>
            <a:off x="1534158" y="5996117"/>
            <a:ext cx="552219" cy="365125"/>
          </a:xfrm>
        </p:spPr>
        <p:txBody>
          <a:bodyPr/>
          <a:lstStyle/>
          <a:p>
            <a:fld id="{7E50C373-F1D0-494F-8D6D-366C958B3429}" type="slidenum">
              <a:rPr lang="en-GB" sz="2000">
                <a:solidFill>
                  <a:schemeClr val="bg1"/>
                </a:solidFill>
              </a:rPr>
              <a:pPr/>
              <a:t>19</a:t>
            </a:fld>
            <a:endParaRPr lang="en-GB" sz="2000" dirty="0">
              <a:solidFill>
                <a:schemeClr val="bg1"/>
              </a:solidFill>
            </a:endParaRPr>
          </a:p>
        </p:txBody>
      </p:sp>
      <p:sp>
        <p:nvSpPr>
          <p:cNvPr id="8" name="TextBox 7"/>
          <p:cNvSpPr txBox="1"/>
          <p:nvPr/>
        </p:nvSpPr>
        <p:spPr>
          <a:xfrm>
            <a:off x="2708545" y="5996116"/>
            <a:ext cx="4733925" cy="369332"/>
          </a:xfrm>
          <a:prstGeom prst="rect">
            <a:avLst/>
          </a:prstGeom>
          <a:noFill/>
        </p:spPr>
        <p:txBody>
          <a:bodyPr wrap="none" rtlCol="0">
            <a:spAutoFit/>
          </a:bodyPr>
          <a:lstStyle/>
          <a:p>
            <a:r>
              <a:rPr lang="en-US" b="1" dirty="0">
                <a:solidFill>
                  <a:srgbClr val="FFC000"/>
                </a:solidFill>
              </a:rPr>
              <a:t>Department of Biochemistry and Biotechnology</a:t>
            </a:r>
          </a:p>
        </p:txBody>
      </p:sp>
      <p:sp>
        <p:nvSpPr>
          <p:cNvPr id="10" name="Rectangle 9"/>
          <p:cNvSpPr/>
          <p:nvPr/>
        </p:nvSpPr>
        <p:spPr>
          <a:xfrm>
            <a:off x="927278" y="1640818"/>
            <a:ext cx="11014785" cy="3970318"/>
          </a:xfrm>
          <a:prstGeom prst="rect">
            <a:avLst/>
          </a:prstGeom>
        </p:spPr>
        <p:txBody>
          <a:bodyPr wrap="square">
            <a:spAutoFit/>
          </a:bodyPr>
          <a:lstStyle/>
          <a:p>
            <a:pPr algn="just"/>
            <a:r>
              <a:rPr lang="en-US" sz="2800" b="1" dirty="0"/>
              <a:t>Infection </a:t>
            </a:r>
            <a:r>
              <a:rPr lang="en-US" sz="2800" dirty="0"/>
              <a:t>is defined as the attachment and entry of a pathogen into the host. </a:t>
            </a:r>
          </a:p>
          <a:p>
            <a:pPr algn="just"/>
            <a:endParaRPr lang="en-US" sz="2800" dirty="0"/>
          </a:p>
          <a:p>
            <a:pPr algn="just"/>
            <a:r>
              <a:rPr lang="en-US" sz="2800" dirty="0"/>
              <a:t>Once inside the body or cell, the pathogen replicates, generating progeny that spread into the body in a localized or systemic fashion. </a:t>
            </a:r>
          </a:p>
          <a:p>
            <a:pPr algn="just"/>
            <a:endParaRPr lang="en-US" sz="2800" dirty="0"/>
          </a:p>
          <a:p>
            <a:pPr algn="just"/>
            <a:r>
              <a:rPr lang="en-US" sz="2800" dirty="0"/>
              <a:t>The manner of this replication determines whether the pathogen is considered extracellular or intracellular.</a:t>
            </a:r>
          </a:p>
          <a:p>
            <a:pPr algn="just"/>
            <a:endParaRPr lang="en-US" sz="2800" dirty="0"/>
          </a:p>
        </p:txBody>
      </p:sp>
      <p:sp>
        <p:nvSpPr>
          <p:cNvPr id="2" name="Rectangle 1">
            <a:extLst>
              <a:ext uri="{FF2B5EF4-FFF2-40B4-BE49-F238E27FC236}">
                <a16:creationId xmlns:a16="http://schemas.microsoft.com/office/drawing/2014/main" xmlns="" id="{5CF7ED80-FD1B-4FAF-9A44-0DC7036A1889}"/>
              </a:ext>
            </a:extLst>
          </p:cNvPr>
          <p:cNvSpPr/>
          <p:nvPr/>
        </p:nvSpPr>
        <p:spPr>
          <a:xfrm>
            <a:off x="2231841" y="6428767"/>
            <a:ext cx="7805531" cy="461665"/>
          </a:xfrm>
          <a:prstGeom prst="rect">
            <a:avLst/>
          </a:prstGeom>
        </p:spPr>
        <p:txBody>
          <a:bodyPr wrap="square">
            <a:spAutoFit/>
          </a:bodyPr>
          <a:lstStyle/>
          <a:p>
            <a:pPr algn="ctr"/>
            <a:r>
              <a:rPr lang="en-US" sz="2400" b="1" dirty="0"/>
              <a:t>Immunology</a:t>
            </a:r>
            <a:endParaRPr lang="en-US" sz="2400" i="1" dirty="0">
              <a:latin typeface="Arial Black" panose="020B0A04020102020204" pitchFamily="34" charset="0"/>
            </a:endParaRPr>
          </a:p>
        </p:txBody>
      </p:sp>
    </p:spTree>
    <p:extLst>
      <p:ext uri="{BB962C8B-B14F-4D97-AF65-F5344CB8AC3E}">
        <p14:creationId xmlns:p14="http://schemas.microsoft.com/office/powerpoint/2010/main" xmlns="" val="2627276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B70D65ED-F515-4C3B-8109-181D6661A572}"/>
              </a:ext>
            </a:extLst>
          </p:cNvPr>
          <p:cNvSpPr>
            <a:spLocks noGrp="1"/>
          </p:cNvSpPr>
          <p:nvPr>
            <p:ph type="sldNum" sz="quarter" idx="12"/>
          </p:nvPr>
        </p:nvSpPr>
        <p:spPr/>
        <p:txBody>
          <a:bodyPr/>
          <a:lstStyle/>
          <a:p>
            <a:fld id="{F4801FD5-11B4-DE43-ACA2-E85EEB9A6F9C}" type="slidenum">
              <a:rPr lang="en-US" smtClean="0">
                <a:solidFill>
                  <a:prstClr val="black">
                    <a:tint val="75000"/>
                  </a:prstClr>
                </a:solidFill>
              </a:rPr>
              <a:pPr/>
              <a:t>2</a:t>
            </a:fld>
            <a:endParaRPr lang="en-US">
              <a:solidFill>
                <a:prstClr val="black">
                  <a:tint val="75000"/>
                </a:prstClr>
              </a:solidFill>
            </a:endParaRPr>
          </a:p>
        </p:txBody>
      </p:sp>
      <p:sp>
        <p:nvSpPr>
          <p:cNvPr id="4" name="Title 1">
            <a:extLst>
              <a:ext uri="{FF2B5EF4-FFF2-40B4-BE49-F238E27FC236}">
                <a16:creationId xmlns:a16="http://schemas.microsoft.com/office/drawing/2014/main" xmlns="" id="{2232D346-AFA8-4845-858F-C2A28950BEB6}"/>
              </a:ext>
            </a:extLst>
          </p:cNvPr>
          <p:cNvSpPr txBox="1">
            <a:spLocks/>
          </p:cNvSpPr>
          <p:nvPr/>
        </p:nvSpPr>
        <p:spPr>
          <a:xfrm>
            <a:off x="1440288" y="335976"/>
            <a:ext cx="8839200" cy="2059494"/>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a:t>BCHEM 471</a:t>
            </a:r>
            <a:br>
              <a:rPr lang="en-US" b="1" dirty="0"/>
            </a:br>
            <a:r>
              <a:rPr lang="en-US" b="1" dirty="0"/>
              <a:t>Immunology </a:t>
            </a:r>
          </a:p>
        </p:txBody>
      </p:sp>
      <p:sp>
        <p:nvSpPr>
          <p:cNvPr id="5" name="Subtitle 2">
            <a:extLst>
              <a:ext uri="{FF2B5EF4-FFF2-40B4-BE49-F238E27FC236}">
                <a16:creationId xmlns:a16="http://schemas.microsoft.com/office/drawing/2014/main" xmlns="" id="{C1001468-90FE-4EB5-850F-0ADD4B13C79B}"/>
              </a:ext>
            </a:extLst>
          </p:cNvPr>
          <p:cNvSpPr txBox="1">
            <a:spLocks/>
          </p:cNvSpPr>
          <p:nvPr/>
        </p:nvSpPr>
        <p:spPr>
          <a:xfrm>
            <a:off x="3277520" y="2753985"/>
            <a:ext cx="6620968" cy="861420"/>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600" b="1" dirty="0"/>
              <a:t> Dr. A. Kwarteng  </a:t>
            </a:r>
          </a:p>
        </p:txBody>
      </p:sp>
      <p:sp>
        <p:nvSpPr>
          <p:cNvPr id="6" name="TextBox 5">
            <a:extLst>
              <a:ext uri="{FF2B5EF4-FFF2-40B4-BE49-F238E27FC236}">
                <a16:creationId xmlns:a16="http://schemas.microsoft.com/office/drawing/2014/main" xmlns="" id="{F1A7CA17-CE1D-41E2-A6DA-94FF1203B39F}"/>
              </a:ext>
            </a:extLst>
          </p:cNvPr>
          <p:cNvSpPr txBox="1"/>
          <p:nvPr/>
        </p:nvSpPr>
        <p:spPr>
          <a:xfrm>
            <a:off x="1668888" y="3668385"/>
            <a:ext cx="8610600" cy="1938992"/>
          </a:xfrm>
          <a:prstGeom prst="rect">
            <a:avLst/>
          </a:prstGeom>
          <a:noFill/>
        </p:spPr>
        <p:txBody>
          <a:bodyPr wrap="square" rtlCol="0">
            <a:spAutoFit/>
          </a:bodyPr>
          <a:lstStyle/>
          <a:p>
            <a:pPr algn="ctr"/>
            <a:r>
              <a:rPr lang="en-US" sz="2400" dirty="0"/>
              <a:t>Department of Biochemistry and Biotechnology, KNUST, Kumasi</a:t>
            </a:r>
          </a:p>
          <a:p>
            <a:pPr algn="ctr"/>
            <a:endParaRPr lang="en-US" sz="2400" dirty="0"/>
          </a:p>
          <a:p>
            <a:pPr algn="ctr"/>
            <a:r>
              <a:rPr lang="en-US" sz="2400" dirty="0"/>
              <a:t>E-mail: </a:t>
            </a:r>
            <a:r>
              <a:rPr lang="en-US" sz="2400" dirty="0" err="1"/>
              <a:t>akwarteng@knust.edu.gh</a:t>
            </a:r>
            <a:endParaRPr lang="en-US" sz="2400" dirty="0"/>
          </a:p>
          <a:p>
            <a:r>
              <a:rPr lang="en-US" sz="2400" dirty="0"/>
              <a:t>                                           </a:t>
            </a:r>
          </a:p>
        </p:txBody>
      </p:sp>
    </p:spTree>
    <p:extLst>
      <p:ext uri="{BB962C8B-B14F-4D97-AF65-F5344CB8AC3E}">
        <p14:creationId xmlns:p14="http://schemas.microsoft.com/office/powerpoint/2010/main" xmlns="" val="2205559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534158" y="102361"/>
            <a:ext cx="8776879" cy="1314315"/>
          </a:xfrm>
        </p:spPr>
        <p:txBody>
          <a:bodyPr>
            <a:normAutofit/>
          </a:bodyPr>
          <a:lstStyle/>
          <a:p>
            <a:pPr algn="ctr"/>
            <a:r>
              <a:rPr lang="en-US" sz="2800" b="1" dirty="0"/>
              <a:t>Extracellular pathogens</a:t>
            </a:r>
            <a:r>
              <a:rPr lang="en-US" sz="2800" dirty="0"/>
              <a:t/>
            </a:r>
            <a:br>
              <a:rPr lang="en-US" sz="2800" dirty="0"/>
            </a:br>
            <a:endParaRPr lang="en-GB" sz="3600" b="1" dirty="0">
              <a:latin typeface="Times New Roman" panose="02020603050405020304" pitchFamily="18" charset="0"/>
              <a:cs typeface="Times New Roman" panose="02020603050405020304" pitchFamily="18" charset="0"/>
            </a:endParaRPr>
          </a:p>
        </p:txBody>
      </p:sp>
      <p:sp>
        <p:nvSpPr>
          <p:cNvPr id="6" name="Content Placeholder 2"/>
          <p:cNvSpPr txBox="1">
            <a:spLocks/>
          </p:cNvSpPr>
          <p:nvPr/>
        </p:nvSpPr>
        <p:spPr>
          <a:xfrm>
            <a:off x="327150" y="984099"/>
            <a:ext cx="11614914" cy="4697289"/>
          </a:xfrm>
          <a:prstGeom prst="rect">
            <a:avLst/>
          </a:prstGeom>
        </p:spPr>
        <p:txBody>
          <a:bodyPr/>
          <a:lstStyle/>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7" name="Slide Number Placeholder 3"/>
          <p:cNvSpPr>
            <a:spLocks noGrp="1"/>
          </p:cNvSpPr>
          <p:nvPr>
            <p:ph type="sldNum" sz="quarter" idx="12"/>
          </p:nvPr>
        </p:nvSpPr>
        <p:spPr>
          <a:xfrm>
            <a:off x="1534158" y="5996117"/>
            <a:ext cx="552219" cy="365125"/>
          </a:xfrm>
        </p:spPr>
        <p:txBody>
          <a:bodyPr/>
          <a:lstStyle/>
          <a:p>
            <a:fld id="{7E50C373-F1D0-494F-8D6D-366C958B3429}" type="slidenum">
              <a:rPr lang="en-GB" sz="2000">
                <a:solidFill>
                  <a:schemeClr val="bg1"/>
                </a:solidFill>
              </a:rPr>
              <a:pPr/>
              <a:t>20</a:t>
            </a:fld>
            <a:endParaRPr lang="en-GB" sz="2000" dirty="0">
              <a:solidFill>
                <a:schemeClr val="bg1"/>
              </a:solidFill>
            </a:endParaRPr>
          </a:p>
        </p:txBody>
      </p:sp>
      <p:sp>
        <p:nvSpPr>
          <p:cNvPr id="8" name="TextBox 7"/>
          <p:cNvSpPr txBox="1"/>
          <p:nvPr/>
        </p:nvSpPr>
        <p:spPr>
          <a:xfrm>
            <a:off x="2708545" y="5996116"/>
            <a:ext cx="4733925" cy="369332"/>
          </a:xfrm>
          <a:prstGeom prst="rect">
            <a:avLst/>
          </a:prstGeom>
          <a:noFill/>
        </p:spPr>
        <p:txBody>
          <a:bodyPr wrap="none" rtlCol="0">
            <a:spAutoFit/>
          </a:bodyPr>
          <a:lstStyle/>
          <a:p>
            <a:r>
              <a:rPr lang="en-US" b="1" dirty="0">
                <a:solidFill>
                  <a:srgbClr val="FFC000"/>
                </a:solidFill>
              </a:rPr>
              <a:t>Department of Biochemistry and Biotechnology</a:t>
            </a:r>
          </a:p>
        </p:txBody>
      </p:sp>
      <p:sp>
        <p:nvSpPr>
          <p:cNvPr id="10" name="Rectangle 9"/>
          <p:cNvSpPr/>
          <p:nvPr/>
        </p:nvSpPr>
        <p:spPr>
          <a:xfrm>
            <a:off x="927278" y="1640818"/>
            <a:ext cx="11014785" cy="3539430"/>
          </a:xfrm>
          <a:prstGeom prst="rect">
            <a:avLst/>
          </a:prstGeom>
        </p:spPr>
        <p:txBody>
          <a:bodyPr wrap="square">
            <a:spAutoFit/>
          </a:bodyPr>
          <a:lstStyle/>
          <a:p>
            <a:pPr algn="just"/>
            <a:r>
              <a:rPr lang="en-US" sz="3200" dirty="0"/>
              <a:t>Certain bacteria and parasites do not need to enter cells to reproduce. </a:t>
            </a:r>
          </a:p>
          <a:p>
            <a:pPr algn="just"/>
            <a:endParaRPr lang="en-US" sz="3200" dirty="0"/>
          </a:p>
          <a:p>
            <a:pPr algn="just"/>
            <a:r>
              <a:rPr lang="en-US" sz="3200" dirty="0"/>
              <a:t>After accessing the body, these organisms replicate first in the interstitial fluid bathing the tissues and may then disseminate via the blood. </a:t>
            </a:r>
          </a:p>
          <a:p>
            <a:pPr algn="just"/>
            <a:endParaRPr lang="en-US" sz="3200" dirty="0"/>
          </a:p>
        </p:txBody>
      </p:sp>
      <p:sp>
        <p:nvSpPr>
          <p:cNvPr id="2" name="Rectangle 1">
            <a:extLst>
              <a:ext uri="{FF2B5EF4-FFF2-40B4-BE49-F238E27FC236}">
                <a16:creationId xmlns:a16="http://schemas.microsoft.com/office/drawing/2014/main" xmlns="" id="{5CF7ED80-FD1B-4FAF-9A44-0DC7036A1889}"/>
              </a:ext>
            </a:extLst>
          </p:cNvPr>
          <p:cNvSpPr/>
          <p:nvPr/>
        </p:nvSpPr>
        <p:spPr>
          <a:xfrm>
            <a:off x="2231841" y="6428767"/>
            <a:ext cx="7805531" cy="461665"/>
          </a:xfrm>
          <a:prstGeom prst="rect">
            <a:avLst/>
          </a:prstGeom>
        </p:spPr>
        <p:txBody>
          <a:bodyPr wrap="square">
            <a:spAutoFit/>
          </a:bodyPr>
          <a:lstStyle/>
          <a:p>
            <a:pPr algn="ctr"/>
            <a:r>
              <a:rPr lang="en-US" sz="2400" b="1" dirty="0"/>
              <a:t>Immunology</a:t>
            </a:r>
            <a:endParaRPr lang="en-US" sz="2400" i="1" dirty="0">
              <a:latin typeface="Arial Black" panose="020B0A04020102020204" pitchFamily="34" charset="0"/>
            </a:endParaRPr>
          </a:p>
        </p:txBody>
      </p:sp>
    </p:spTree>
    <p:extLst>
      <p:ext uri="{BB962C8B-B14F-4D97-AF65-F5344CB8AC3E}">
        <p14:creationId xmlns:p14="http://schemas.microsoft.com/office/powerpoint/2010/main" xmlns="" val="1247952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534158" y="102361"/>
            <a:ext cx="8776879" cy="1314315"/>
          </a:xfrm>
        </p:spPr>
        <p:txBody>
          <a:bodyPr>
            <a:normAutofit/>
          </a:bodyPr>
          <a:lstStyle/>
          <a:p>
            <a:pPr algn="ctr"/>
            <a:r>
              <a:rPr lang="en-US" sz="2800" b="1" dirty="0"/>
              <a:t>Intracellular pathogens</a:t>
            </a:r>
            <a:r>
              <a:rPr lang="en-US" sz="2800" dirty="0"/>
              <a:t/>
            </a:r>
            <a:br>
              <a:rPr lang="en-US" sz="2800" dirty="0"/>
            </a:br>
            <a:endParaRPr lang="en-GB" sz="3600" b="1" dirty="0">
              <a:latin typeface="Times New Roman" panose="02020603050405020304" pitchFamily="18" charset="0"/>
              <a:cs typeface="Times New Roman" panose="02020603050405020304" pitchFamily="18" charset="0"/>
            </a:endParaRPr>
          </a:p>
        </p:txBody>
      </p:sp>
      <p:sp>
        <p:nvSpPr>
          <p:cNvPr id="6" name="Content Placeholder 2"/>
          <p:cNvSpPr txBox="1">
            <a:spLocks/>
          </p:cNvSpPr>
          <p:nvPr/>
        </p:nvSpPr>
        <p:spPr>
          <a:xfrm>
            <a:off x="327150" y="984099"/>
            <a:ext cx="11614914" cy="4697289"/>
          </a:xfrm>
          <a:prstGeom prst="rect">
            <a:avLst/>
          </a:prstGeom>
        </p:spPr>
        <p:txBody>
          <a:bodyPr/>
          <a:lstStyle/>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7" name="Slide Number Placeholder 3"/>
          <p:cNvSpPr>
            <a:spLocks noGrp="1"/>
          </p:cNvSpPr>
          <p:nvPr>
            <p:ph type="sldNum" sz="quarter" idx="12"/>
          </p:nvPr>
        </p:nvSpPr>
        <p:spPr>
          <a:xfrm>
            <a:off x="1534158" y="5996117"/>
            <a:ext cx="552219" cy="365125"/>
          </a:xfrm>
        </p:spPr>
        <p:txBody>
          <a:bodyPr/>
          <a:lstStyle/>
          <a:p>
            <a:fld id="{7E50C373-F1D0-494F-8D6D-366C958B3429}" type="slidenum">
              <a:rPr lang="en-GB" sz="2000">
                <a:solidFill>
                  <a:schemeClr val="bg1"/>
                </a:solidFill>
              </a:rPr>
              <a:pPr/>
              <a:t>21</a:t>
            </a:fld>
            <a:endParaRPr lang="en-GB" sz="2000" dirty="0">
              <a:solidFill>
                <a:schemeClr val="bg1"/>
              </a:solidFill>
            </a:endParaRPr>
          </a:p>
        </p:txBody>
      </p:sp>
      <p:sp>
        <p:nvSpPr>
          <p:cNvPr id="8" name="TextBox 7"/>
          <p:cNvSpPr txBox="1"/>
          <p:nvPr/>
        </p:nvSpPr>
        <p:spPr>
          <a:xfrm>
            <a:off x="2708545" y="5996116"/>
            <a:ext cx="4733925" cy="369332"/>
          </a:xfrm>
          <a:prstGeom prst="rect">
            <a:avLst/>
          </a:prstGeom>
          <a:noFill/>
        </p:spPr>
        <p:txBody>
          <a:bodyPr wrap="none" rtlCol="0">
            <a:spAutoFit/>
          </a:bodyPr>
          <a:lstStyle/>
          <a:p>
            <a:r>
              <a:rPr lang="en-US" b="1" dirty="0">
                <a:solidFill>
                  <a:srgbClr val="FFC000"/>
                </a:solidFill>
              </a:rPr>
              <a:t>Department of Biochemistry and Biotechnology</a:t>
            </a:r>
          </a:p>
        </p:txBody>
      </p:sp>
      <p:sp>
        <p:nvSpPr>
          <p:cNvPr id="10" name="Rectangle 9"/>
          <p:cNvSpPr/>
          <p:nvPr/>
        </p:nvSpPr>
        <p:spPr>
          <a:xfrm>
            <a:off x="927278" y="1640818"/>
            <a:ext cx="11014785" cy="3539430"/>
          </a:xfrm>
          <a:prstGeom prst="rect">
            <a:avLst/>
          </a:prstGeom>
        </p:spPr>
        <p:txBody>
          <a:bodyPr wrap="square">
            <a:spAutoFit/>
          </a:bodyPr>
          <a:lstStyle/>
          <a:p>
            <a:pPr algn="just"/>
            <a:r>
              <a:rPr lang="en-US" sz="3200" dirty="0"/>
              <a:t>Pathogens such as viruses and other bacteria and parasites, enter a host cell, subvert its metabolic machinery, and cause it to churn out new virus particles, bacteria, or parasites. </a:t>
            </a:r>
          </a:p>
          <a:p>
            <a:pPr algn="just"/>
            <a:endParaRPr lang="en-US" sz="3200" dirty="0"/>
          </a:p>
          <a:p>
            <a:pPr algn="just"/>
            <a:r>
              <a:rPr lang="en-US" sz="3200" dirty="0"/>
              <a:t>These pathogens may then also travel systemically by entering the blood. </a:t>
            </a:r>
          </a:p>
          <a:p>
            <a:pPr algn="just"/>
            <a:endParaRPr lang="en-US" sz="3200" dirty="0"/>
          </a:p>
        </p:txBody>
      </p:sp>
      <p:sp>
        <p:nvSpPr>
          <p:cNvPr id="2" name="Rectangle 1">
            <a:extLst>
              <a:ext uri="{FF2B5EF4-FFF2-40B4-BE49-F238E27FC236}">
                <a16:creationId xmlns:a16="http://schemas.microsoft.com/office/drawing/2014/main" xmlns="" id="{5CF7ED80-FD1B-4FAF-9A44-0DC7036A1889}"/>
              </a:ext>
            </a:extLst>
          </p:cNvPr>
          <p:cNvSpPr/>
          <p:nvPr/>
        </p:nvSpPr>
        <p:spPr>
          <a:xfrm>
            <a:off x="2231841" y="6428767"/>
            <a:ext cx="7805531" cy="461665"/>
          </a:xfrm>
          <a:prstGeom prst="rect">
            <a:avLst/>
          </a:prstGeom>
        </p:spPr>
        <p:txBody>
          <a:bodyPr wrap="square">
            <a:spAutoFit/>
          </a:bodyPr>
          <a:lstStyle/>
          <a:p>
            <a:pPr algn="ctr"/>
            <a:r>
              <a:rPr lang="en-US" sz="2400" b="1" dirty="0"/>
              <a:t>Immunology</a:t>
            </a:r>
            <a:endParaRPr lang="en-US" sz="2400" i="1" dirty="0">
              <a:latin typeface="Arial Black" panose="020B0A04020102020204" pitchFamily="34" charset="0"/>
            </a:endParaRPr>
          </a:p>
        </p:txBody>
      </p:sp>
    </p:spTree>
    <p:extLst>
      <p:ext uri="{BB962C8B-B14F-4D97-AF65-F5344CB8AC3E}">
        <p14:creationId xmlns:p14="http://schemas.microsoft.com/office/powerpoint/2010/main" xmlns="" val="516517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534158" y="102361"/>
            <a:ext cx="8776879" cy="245369"/>
          </a:xfrm>
        </p:spPr>
        <p:txBody>
          <a:bodyPr>
            <a:normAutofit fontScale="90000"/>
          </a:bodyPr>
          <a:lstStyle/>
          <a:p>
            <a:pPr algn="ctr"/>
            <a:endParaRPr lang="en-GB" sz="3600" b="1" dirty="0">
              <a:latin typeface="Times New Roman" panose="02020603050405020304" pitchFamily="18" charset="0"/>
              <a:cs typeface="Times New Roman" panose="02020603050405020304" pitchFamily="18" charset="0"/>
            </a:endParaRPr>
          </a:p>
        </p:txBody>
      </p:sp>
      <p:sp>
        <p:nvSpPr>
          <p:cNvPr id="6" name="Content Placeholder 2"/>
          <p:cNvSpPr txBox="1">
            <a:spLocks/>
          </p:cNvSpPr>
          <p:nvPr/>
        </p:nvSpPr>
        <p:spPr>
          <a:xfrm>
            <a:off x="327150" y="984099"/>
            <a:ext cx="11614914" cy="4697289"/>
          </a:xfrm>
          <a:prstGeom prst="rect">
            <a:avLst/>
          </a:prstGeom>
        </p:spPr>
        <p:txBody>
          <a:bodyPr/>
          <a:lstStyle/>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7" name="Slide Number Placeholder 3"/>
          <p:cNvSpPr>
            <a:spLocks noGrp="1"/>
          </p:cNvSpPr>
          <p:nvPr>
            <p:ph type="sldNum" sz="quarter" idx="12"/>
          </p:nvPr>
        </p:nvSpPr>
        <p:spPr>
          <a:xfrm>
            <a:off x="1534158" y="5996117"/>
            <a:ext cx="552219" cy="365125"/>
          </a:xfrm>
        </p:spPr>
        <p:txBody>
          <a:bodyPr/>
          <a:lstStyle/>
          <a:p>
            <a:fld id="{7E50C373-F1D0-494F-8D6D-366C958B3429}" type="slidenum">
              <a:rPr lang="en-GB" sz="2000">
                <a:solidFill>
                  <a:schemeClr val="bg1"/>
                </a:solidFill>
              </a:rPr>
              <a:pPr/>
              <a:t>22</a:t>
            </a:fld>
            <a:endParaRPr lang="en-GB" sz="2000" dirty="0">
              <a:solidFill>
                <a:schemeClr val="bg1"/>
              </a:solidFill>
            </a:endParaRPr>
          </a:p>
        </p:txBody>
      </p:sp>
      <p:sp>
        <p:nvSpPr>
          <p:cNvPr id="8" name="TextBox 7"/>
          <p:cNvSpPr txBox="1"/>
          <p:nvPr/>
        </p:nvSpPr>
        <p:spPr>
          <a:xfrm>
            <a:off x="2708545" y="5996116"/>
            <a:ext cx="4733925" cy="369332"/>
          </a:xfrm>
          <a:prstGeom prst="rect">
            <a:avLst/>
          </a:prstGeom>
          <a:noFill/>
        </p:spPr>
        <p:txBody>
          <a:bodyPr wrap="none" rtlCol="0">
            <a:spAutoFit/>
          </a:bodyPr>
          <a:lstStyle/>
          <a:p>
            <a:r>
              <a:rPr lang="en-US" b="1" dirty="0">
                <a:solidFill>
                  <a:srgbClr val="FFC000"/>
                </a:solidFill>
              </a:rPr>
              <a:t>Department of Biochemistry and Biotechnology</a:t>
            </a:r>
          </a:p>
        </p:txBody>
      </p:sp>
      <p:sp>
        <p:nvSpPr>
          <p:cNvPr id="2" name="Rectangle 1">
            <a:extLst>
              <a:ext uri="{FF2B5EF4-FFF2-40B4-BE49-F238E27FC236}">
                <a16:creationId xmlns:a16="http://schemas.microsoft.com/office/drawing/2014/main" xmlns="" id="{5CF7ED80-FD1B-4FAF-9A44-0DC7036A1889}"/>
              </a:ext>
            </a:extLst>
          </p:cNvPr>
          <p:cNvSpPr/>
          <p:nvPr/>
        </p:nvSpPr>
        <p:spPr>
          <a:xfrm>
            <a:off x="2231841" y="6428767"/>
            <a:ext cx="7805531" cy="461665"/>
          </a:xfrm>
          <a:prstGeom prst="rect">
            <a:avLst/>
          </a:prstGeom>
        </p:spPr>
        <p:txBody>
          <a:bodyPr wrap="square">
            <a:spAutoFit/>
          </a:bodyPr>
          <a:lstStyle/>
          <a:p>
            <a:pPr algn="ctr"/>
            <a:r>
              <a:rPr lang="en-US" sz="2400" b="1" dirty="0"/>
              <a:t>Immunology</a:t>
            </a:r>
            <a:endParaRPr lang="en-US" sz="2400" i="1" dirty="0">
              <a:latin typeface="Arial Black" panose="020B0A04020102020204" pitchFamily="34" charset="0"/>
            </a:endParaRPr>
          </a:p>
        </p:txBody>
      </p:sp>
      <p:pic>
        <p:nvPicPr>
          <p:cNvPr id="11" name="Picture 2" descr="figure_02_03">
            <a:extLst>
              <a:ext uri="{FF2B5EF4-FFF2-40B4-BE49-F238E27FC236}">
                <a16:creationId xmlns:a16="http://schemas.microsoft.com/office/drawing/2014/main" xmlns="" id="{BBBA098A-2E2F-4581-9DC6-61C59B33111E}"/>
              </a:ext>
            </a:extLst>
          </p:cNvPr>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b="2604"/>
          <a:stretch/>
        </p:blipFill>
        <p:spPr bwMode="auto">
          <a:xfrm>
            <a:off x="1996787" y="29570"/>
            <a:ext cx="8275638" cy="5844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3253560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534158" y="102361"/>
            <a:ext cx="8776879" cy="245369"/>
          </a:xfrm>
        </p:spPr>
        <p:txBody>
          <a:bodyPr>
            <a:normAutofit fontScale="90000"/>
          </a:bodyPr>
          <a:lstStyle/>
          <a:p>
            <a:pPr algn="ctr"/>
            <a:endParaRPr lang="en-GB" sz="3600" b="1" dirty="0">
              <a:latin typeface="Times New Roman" panose="02020603050405020304" pitchFamily="18" charset="0"/>
              <a:cs typeface="Times New Roman" panose="02020603050405020304" pitchFamily="18" charset="0"/>
            </a:endParaRPr>
          </a:p>
        </p:txBody>
      </p:sp>
      <p:sp>
        <p:nvSpPr>
          <p:cNvPr id="6" name="Content Placeholder 2"/>
          <p:cNvSpPr txBox="1">
            <a:spLocks/>
          </p:cNvSpPr>
          <p:nvPr/>
        </p:nvSpPr>
        <p:spPr>
          <a:xfrm>
            <a:off x="327150" y="984099"/>
            <a:ext cx="11614914" cy="4697289"/>
          </a:xfrm>
          <a:prstGeom prst="rect">
            <a:avLst/>
          </a:prstGeom>
        </p:spPr>
        <p:txBody>
          <a:bodyPr/>
          <a:lstStyle/>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7" name="Slide Number Placeholder 3"/>
          <p:cNvSpPr>
            <a:spLocks noGrp="1"/>
          </p:cNvSpPr>
          <p:nvPr>
            <p:ph type="sldNum" sz="quarter" idx="12"/>
          </p:nvPr>
        </p:nvSpPr>
        <p:spPr>
          <a:xfrm>
            <a:off x="1534158" y="5996117"/>
            <a:ext cx="552219" cy="365125"/>
          </a:xfrm>
        </p:spPr>
        <p:txBody>
          <a:bodyPr/>
          <a:lstStyle/>
          <a:p>
            <a:fld id="{7E50C373-F1D0-494F-8D6D-366C958B3429}" type="slidenum">
              <a:rPr lang="en-GB" sz="2000">
                <a:solidFill>
                  <a:schemeClr val="bg1"/>
                </a:solidFill>
              </a:rPr>
              <a:pPr/>
              <a:t>23</a:t>
            </a:fld>
            <a:endParaRPr lang="en-GB" sz="2000" dirty="0">
              <a:solidFill>
                <a:schemeClr val="bg1"/>
              </a:solidFill>
            </a:endParaRPr>
          </a:p>
        </p:txBody>
      </p:sp>
      <p:sp>
        <p:nvSpPr>
          <p:cNvPr id="8" name="TextBox 7"/>
          <p:cNvSpPr txBox="1"/>
          <p:nvPr/>
        </p:nvSpPr>
        <p:spPr>
          <a:xfrm>
            <a:off x="2708545" y="5996116"/>
            <a:ext cx="4733925" cy="369332"/>
          </a:xfrm>
          <a:prstGeom prst="rect">
            <a:avLst/>
          </a:prstGeom>
          <a:noFill/>
        </p:spPr>
        <p:txBody>
          <a:bodyPr wrap="none" rtlCol="0">
            <a:spAutoFit/>
          </a:bodyPr>
          <a:lstStyle/>
          <a:p>
            <a:r>
              <a:rPr lang="en-US" b="1" dirty="0">
                <a:solidFill>
                  <a:srgbClr val="FFC000"/>
                </a:solidFill>
              </a:rPr>
              <a:t>Department of Biochemistry and Biotechnology</a:t>
            </a:r>
          </a:p>
        </p:txBody>
      </p:sp>
      <p:sp>
        <p:nvSpPr>
          <p:cNvPr id="2" name="Rectangle 1">
            <a:extLst>
              <a:ext uri="{FF2B5EF4-FFF2-40B4-BE49-F238E27FC236}">
                <a16:creationId xmlns:a16="http://schemas.microsoft.com/office/drawing/2014/main" xmlns="" id="{5CF7ED80-FD1B-4FAF-9A44-0DC7036A1889}"/>
              </a:ext>
            </a:extLst>
          </p:cNvPr>
          <p:cNvSpPr/>
          <p:nvPr/>
        </p:nvSpPr>
        <p:spPr>
          <a:xfrm>
            <a:off x="2231841" y="6428767"/>
            <a:ext cx="7805531" cy="461665"/>
          </a:xfrm>
          <a:prstGeom prst="rect">
            <a:avLst/>
          </a:prstGeom>
        </p:spPr>
        <p:txBody>
          <a:bodyPr wrap="square">
            <a:spAutoFit/>
          </a:bodyPr>
          <a:lstStyle/>
          <a:p>
            <a:pPr algn="ctr"/>
            <a:r>
              <a:rPr lang="en-US" sz="2400" b="1" dirty="0"/>
              <a:t>Immunology</a:t>
            </a:r>
            <a:endParaRPr lang="en-US" sz="2400" i="1" dirty="0">
              <a:latin typeface="Arial Black" panose="020B0A04020102020204" pitchFamily="34" charset="0"/>
            </a:endParaRPr>
          </a:p>
        </p:txBody>
      </p:sp>
      <p:pic>
        <p:nvPicPr>
          <p:cNvPr id="9" name="Picture 2" descr="figure_01_24">
            <a:extLst>
              <a:ext uri="{FF2B5EF4-FFF2-40B4-BE49-F238E27FC236}">
                <a16:creationId xmlns:a16="http://schemas.microsoft.com/office/drawing/2014/main" xmlns="" id="{9DB4F300-5289-43BA-ABE7-B157C997D2AF}"/>
              </a:ext>
            </a:extLst>
          </p:cNvPr>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b="3692"/>
          <a:stretch/>
        </p:blipFill>
        <p:spPr bwMode="auto">
          <a:xfrm>
            <a:off x="1830387" y="632906"/>
            <a:ext cx="8531225" cy="52058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8307742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534158" y="102361"/>
            <a:ext cx="8776879" cy="1314315"/>
          </a:xfrm>
        </p:spPr>
        <p:txBody>
          <a:bodyPr>
            <a:normAutofit/>
          </a:bodyPr>
          <a:lstStyle/>
          <a:p>
            <a:pPr algn="ctr"/>
            <a:r>
              <a:rPr lang="en-US" sz="2800" b="1" dirty="0"/>
              <a:t>Types of Immune Response</a:t>
            </a:r>
            <a:r>
              <a:rPr lang="en-US" sz="2800" dirty="0"/>
              <a:t/>
            </a:r>
            <a:br>
              <a:rPr lang="en-US" sz="2800" dirty="0"/>
            </a:br>
            <a:endParaRPr lang="en-GB" sz="3600" b="1" dirty="0">
              <a:latin typeface="Times New Roman" panose="02020603050405020304" pitchFamily="18" charset="0"/>
              <a:cs typeface="Times New Roman" panose="02020603050405020304" pitchFamily="18" charset="0"/>
            </a:endParaRPr>
          </a:p>
        </p:txBody>
      </p:sp>
      <p:sp>
        <p:nvSpPr>
          <p:cNvPr id="6" name="Content Placeholder 2"/>
          <p:cNvSpPr txBox="1">
            <a:spLocks/>
          </p:cNvSpPr>
          <p:nvPr/>
        </p:nvSpPr>
        <p:spPr>
          <a:xfrm>
            <a:off x="327150" y="984099"/>
            <a:ext cx="11614914" cy="4697289"/>
          </a:xfrm>
          <a:prstGeom prst="rect">
            <a:avLst/>
          </a:prstGeom>
        </p:spPr>
        <p:txBody>
          <a:bodyPr/>
          <a:lstStyle/>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7" name="Slide Number Placeholder 3"/>
          <p:cNvSpPr>
            <a:spLocks noGrp="1"/>
          </p:cNvSpPr>
          <p:nvPr>
            <p:ph type="sldNum" sz="quarter" idx="12"/>
          </p:nvPr>
        </p:nvSpPr>
        <p:spPr>
          <a:xfrm>
            <a:off x="1534158" y="5996117"/>
            <a:ext cx="552219" cy="365125"/>
          </a:xfrm>
        </p:spPr>
        <p:txBody>
          <a:bodyPr/>
          <a:lstStyle/>
          <a:p>
            <a:fld id="{7E50C373-F1D0-494F-8D6D-366C958B3429}" type="slidenum">
              <a:rPr lang="en-GB" sz="2000">
                <a:solidFill>
                  <a:schemeClr val="bg1"/>
                </a:solidFill>
              </a:rPr>
              <a:pPr/>
              <a:t>24</a:t>
            </a:fld>
            <a:endParaRPr lang="en-GB" sz="2000" dirty="0">
              <a:solidFill>
                <a:schemeClr val="bg1"/>
              </a:solidFill>
            </a:endParaRPr>
          </a:p>
        </p:txBody>
      </p:sp>
      <p:sp>
        <p:nvSpPr>
          <p:cNvPr id="8" name="TextBox 7"/>
          <p:cNvSpPr txBox="1"/>
          <p:nvPr/>
        </p:nvSpPr>
        <p:spPr>
          <a:xfrm>
            <a:off x="2708545" y="5996116"/>
            <a:ext cx="4733925" cy="369332"/>
          </a:xfrm>
          <a:prstGeom prst="rect">
            <a:avLst/>
          </a:prstGeom>
          <a:noFill/>
        </p:spPr>
        <p:txBody>
          <a:bodyPr wrap="none" rtlCol="0">
            <a:spAutoFit/>
          </a:bodyPr>
          <a:lstStyle/>
          <a:p>
            <a:r>
              <a:rPr lang="en-US" b="1" dirty="0">
                <a:solidFill>
                  <a:srgbClr val="FFC000"/>
                </a:solidFill>
              </a:rPr>
              <a:t>Department of Biochemistry and Biotechnology</a:t>
            </a:r>
          </a:p>
        </p:txBody>
      </p:sp>
      <p:sp>
        <p:nvSpPr>
          <p:cNvPr id="10" name="Rectangle 9"/>
          <p:cNvSpPr/>
          <p:nvPr/>
        </p:nvSpPr>
        <p:spPr>
          <a:xfrm>
            <a:off x="850065" y="977930"/>
            <a:ext cx="11014785" cy="4524315"/>
          </a:xfrm>
          <a:prstGeom prst="rect">
            <a:avLst/>
          </a:prstGeom>
        </p:spPr>
        <p:txBody>
          <a:bodyPr wrap="square">
            <a:spAutoFit/>
          </a:bodyPr>
          <a:lstStyle/>
          <a:p>
            <a:pPr marL="0" indent="0" algn="just">
              <a:buNone/>
            </a:pPr>
            <a:endParaRPr lang="en-US" sz="3200" dirty="0"/>
          </a:p>
          <a:p>
            <a:pPr algn="just"/>
            <a:r>
              <a:rPr lang="en-US" sz="3200" dirty="0"/>
              <a:t>The mammalian immune system can mount two types of responses:</a:t>
            </a:r>
          </a:p>
          <a:p>
            <a:pPr algn="just"/>
            <a:r>
              <a:rPr lang="en-US" sz="3200" b="1" dirty="0"/>
              <a:t>innate response </a:t>
            </a:r>
            <a:r>
              <a:rPr lang="en-US" sz="3200" dirty="0"/>
              <a:t>is triggered by disruptions to homeostasis caused by either non-infectious or infectious means</a:t>
            </a:r>
          </a:p>
          <a:p>
            <a:pPr algn="just"/>
            <a:endParaRPr lang="en-US" sz="3200" b="1" dirty="0"/>
          </a:p>
          <a:p>
            <a:pPr algn="just"/>
            <a:r>
              <a:rPr lang="en-US" sz="3200" b="1" dirty="0"/>
              <a:t>adaptive response </a:t>
            </a:r>
            <a:r>
              <a:rPr lang="en-US" sz="3200" dirty="0"/>
              <a:t>that is composed of highly specialized, systemic cells and processes that eliminate or prevent pathogen growth</a:t>
            </a:r>
          </a:p>
        </p:txBody>
      </p:sp>
      <p:sp>
        <p:nvSpPr>
          <p:cNvPr id="2" name="Rectangle 1">
            <a:extLst>
              <a:ext uri="{FF2B5EF4-FFF2-40B4-BE49-F238E27FC236}">
                <a16:creationId xmlns:a16="http://schemas.microsoft.com/office/drawing/2014/main" xmlns="" id="{5CF7ED80-FD1B-4FAF-9A44-0DC7036A1889}"/>
              </a:ext>
            </a:extLst>
          </p:cNvPr>
          <p:cNvSpPr/>
          <p:nvPr/>
        </p:nvSpPr>
        <p:spPr>
          <a:xfrm>
            <a:off x="2231841" y="6428767"/>
            <a:ext cx="7805531" cy="461665"/>
          </a:xfrm>
          <a:prstGeom prst="rect">
            <a:avLst/>
          </a:prstGeom>
        </p:spPr>
        <p:txBody>
          <a:bodyPr wrap="square">
            <a:spAutoFit/>
          </a:bodyPr>
          <a:lstStyle/>
          <a:p>
            <a:pPr algn="ctr"/>
            <a:r>
              <a:rPr lang="en-US" sz="2400" b="1" dirty="0"/>
              <a:t>Immunology</a:t>
            </a:r>
            <a:endParaRPr lang="en-US" sz="2400" i="1" dirty="0">
              <a:latin typeface="Arial Black" panose="020B0A04020102020204" pitchFamily="34" charset="0"/>
            </a:endParaRPr>
          </a:p>
        </p:txBody>
      </p:sp>
    </p:spTree>
    <p:extLst>
      <p:ext uri="{BB962C8B-B14F-4D97-AF65-F5344CB8AC3E}">
        <p14:creationId xmlns:p14="http://schemas.microsoft.com/office/powerpoint/2010/main" xmlns="" val="41621382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534158" y="102361"/>
            <a:ext cx="8776879" cy="1314315"/>
          </a:xfrm>
        </p:spPr>
        <p:txBody>
          <a:bodyPr>
            <a:normAutofit/>
          </a:bodyPr>
          <a:lstStyle/>
          <a:p>
            <a:pPr algn="ctr"/>
            <a:r>
              <a:rPr lang="en-US" sz="2800" b="1" dirty="0"/>
              <a:t>Mechanisms Underlaying Immune Responses </a:t>
            </a:r>
            <a:br>
              <a:rPr lang="en-US" sz="2800" b="1" dirty="0"/>
            </a:br>
            <a:endParaRPr lang="en-GB" sz="3600" b="1" dirty="0">
              <a:latin typeface="Times New Roman" panose="02020603050405020304" pitchFamily="18" charset="0"/>
              <a:cs typeface="Times New Roman" panose="02020603050405020304" pitchFamily="18" charset="0"/>
            </a:endParaRPr>
          </a:p>
        </p:txBody>
      </p:sp>
      <p:sp>
        <p:nvSpPr>
          <p:cNvPr id="6" name="Content Placeholder 2"/>
          <p:cNvSpPr txBox="1">
            <a:spLocks/>
          </p:cNvSpPr>
          <p:nvPr/>
        </p:nvSpPr>
        <p:spPr>
          <a:xfrm>
            <a:off x="327150" y="984099"/>
            <a:ext cx="11614914" cy="4697289"/>
          </a:xfrm>
          <a:prstGeom prst="rect">
            <a:avLst/>
          </a:prstGeom>
        </p:spPr>
        <p:txBody>
          <a:bodyPr/>
          <a:lstStyle/>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7" name="Slide Number Placeholder 3"/>
          <p:cNvSpPr>
            <a:spLocks noGrp="1"/>
          </p:cNvSpPr>
          <p:nvPr>
            <p:ph type="sldNum" sz="quarter" idx="12"/>
          </p:nvPr>
        </p:nvSpPr>
        <p:spPr>
          <a:xfrm>
            <a:off x="1534158" y="5996117"/>
            <a:ext cx="552219" cy="365125"/>
          </a:xfrm>
        </p:spPr>
        <p:txBody>
          <a:bodyPr/>
          <a:lstStyle/>
          <a:p>
            <a:fld id="{7E50C373-F1D0-494F-8D6D-366C958B3429}" type="slidenum">
              <a:rPr lang="en-GB" sz="2000">
                <a:solidFill>
                  <a:schemeClr val="bg1"/>
                </a:solidFill>
              </a:rPr>
              <a:pPr/>
              <a:t>25</a:t>
            </a:fld>
            <a:endParaRPr lang="en-GB" sz="2000" dirty="0">
              <a:solidFill>
                <a:schemeClr val="bg1"/>
              </a:solidFill>
            </a:endParaRPr>
          </a:p>
        </p:txBody>
      </p:sp>
      <p:sp>
        <p:nvSpPr>
          <p:cNvPr id="8" name="TextBox 7"/>
          <p:cNvSpPr txBox="1"/>
          <p:nvPr/>
        </p:nvSpPr>
        <p:spPr>
          <a:xfrm>
            <a:off x="2708545" y="5996116"/>
            <a:ext cx="4733925" cy="369332"/>
          </a:xfrm>
          <a:prstGeom prst="rect">
            <a:avLst/>
          </a:prstGeom>
          <a:noFill/>
        </p:spPr>
        <p:txBody>
          <a:bodyPr wrap="none" rtlCol="0">
            <a:spAutoFit/>
          </a:bodyPr>
          <a:lstStyle/>
          <a:p>
            <a:r>
              <a:rPr lang="en-US" b="1" dirty="0">
                <a:solidFill>
                  <a:srgbClr val="FFC000"/>
                </a:solidFill>
              </a:rPr>
              <a:t>Department of Biochemistry and Biotechnology</a:t>
            </a:r>
          </a:p>
        </p:txBody>
      </p:sp>
      <p:sp>
        <p:nvSpPr>
          <p:cNvPr id="10" name="Rectangle 9"/>
          <p:cNvSpPr/>
          <p:nvPr/>
        </p:nvSpPr>
        <p:spPr>
          <a:xfrm>
            <a:off x="850065" y="977930"/>
            <a:ext cx="11014785" cy="4154984"/>
          </a:xfrm>
          <a:prstGeom prst="rect">
            <a:avLst/>
          </a:prstGeom>
        </p:spPr>
        <p:txBody>
          <a:bodyPr wrap="square">
            <a:spAutoFit/>
          </a:bodyPr>
          <a:lstStyle/>
          <a:p>
            <a:pPr algn="just"/>
            <a:r>
              <a:rPr lang="en-US" sz="2400" dirty="0"/>
              <a:t>There were two schools of thought on what mechanisms underlay immune responses.  </a:t>
            </a:r>
          </a:p>
          <a:p>
            <a:pPr lvl="0" algn="just"/>
            <a:endParaRPr lang="en-US" sz="2400" dirty="0"/>
          </a:p>
          <a:p>
            <a:pPr lvl="0" algn="just"/>
            <a:r>
              <a:rPr lang="en-US" sz="2400" dirty="0"/>
              <a:t>One group of scientists believed that immunity depended primarily on the actions of cells that destroyed or removed unwanted material from the body. This clearance process was referred to as </a:t>
            </a:r>
            <a:r>
              <a:rPr lang="en-US" sz="2400" b="1" dirty="0"/>
              <a:t>cell-mediated immunity</a:t>
            </a:r>
            <a:r>
              <a:rPr lang="en-US" sz="2400" dirty="0"/>
              <a:t>. </a:t>
            </a:r>
          </a:p>
          <a:p>
            <a:pPr marL="0" indent="0" algn="just">
              <a:buNone/>
            </a:pPr>
            <a:r>
              <a:rPr lang="en-US" sz="2400" dirty="0"/>
              <a:t> </a:t>
            </a:r>
          </a:p>
          <a:p>
            <a:pPr lvl="0" algn="just"/>
            <a:r>
              <a:rPr lang="en-US" sz="2400" dirty="0"/>
              <a:t>However, another group of researchers was convinced that soluble molecules in the serum of the blood could directly eliminate foreign entities without the need for cellular involvement. In this case, the clearance process was referred to as </a:t>
            </a:r>
            <a:r>
              <a:rPr lang="en-US" sz="2400" b="1" dirty="0"/>
              <a:t>humoral</a:t>
            </a:r>
            <a:r>
              <a:rPr lang="en-US" sz="2400" dirty="0"/>
              <a:t> </a:t>
            </a:r>
            <a:r>
              <a:rPr lang="en-US" sz="2400" b="1" dirty="0"/>
              <a:t>immunity</a:t>
            </a:r>
            <a:r>
              <a:rPr lang="en-US" sz="2400" dirty="0"/>
              <a:t>, a term derived from the historical description of body fluids as “humors.”</a:t>
            </a:r>
          </a:p>
          <a:p>
            <a:pPr algn="just"/>
            <a:endParaRPr lang="en-US" sz="2400" dirty="0"/>
          </a:p>
        </p:txBody>
      </p:sp>
      <p:sp>
        <p:nvSpPr>
          <p:cNvPr id="2" name="Rectangle 1">
            <a:extLst>
              <a:ext uri="{FF2B5EF4-FFF2-40B4-BE49-F238E27FC236}">
                <a16:creationId xmlns:a16="http://schemas.microsoft.com/office/drawing/2014/main" xmlns="" id="{5CF7ED80-FD1B-4FAF-9A44-0DC7036A1889}"/>
              </a:ext>
            </a:extLst>
          </p:cNvPr>
          <p:cNvSpPr/>
          <p:nvPr/>
        </p:nvSpPr>
        <p:spPr>
          <a:xfrm>
            <a:off x="2231841" y="6428767"/>
            <a:ext cx="7805531" cy="461665"/>
          </a:xfrm>
          <a:prstGeom prst="rect">
            <a:avLst/>
          </a:prstGeom>
        </p:spPr>
        <p:txBody>
          <a:bodyPr wrap="square">
            <a:spAutoFit/>
          </a:bodyPr>
          <a:lstStyle/>
          <a:p>
            <a:pPr algn="ctr"/>
            <a:r>
              <a:rPr lang="en-US" sz="2400" b="1" dirty="0"/>
              <a:t>Immunology</a:t>
            </a:r>
            <a:endParaRPr lang="en-US" sz="2400" i="1" dirty="0">
              <a:latin typeface="Arial Black" panose="020B0A04020102020204" pitchFamily="34" charset="0"/>
            </a:endParaRPr>
          </a:p>
        </p:txBody>
      </p:sp>
    </p:spTree>
    <p:extLst>
      <p:ext uri="{BB962C8B-B14F-4D97-AF65-F5344CB8AC3E}">
        <p14:creationId xmlns:p14="http://schemas.microsoft.com/office/powerpoint/2010/main" xmlns="" val="20160465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327150" y="984099"/>
            <a:ext cx="11614914" cy="4697289"/>
          </a:xfrm>
          <a:prstGeom prst="rect">
            <a:avLst/>
          </a:prstGeom>
        </p:spPr>
        <p:txBody>
          <a:bodyPr/>
          <a:lstStyle/>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7" name="Slide Number Placeholder 3"/>
          <p:cNvSpPr>
            <a:spLocks noGrp="1"/>
          </p:cNvSpPr>
          <p:nvPr>
            <p:ph type="sldNum" sz="quarter" idx="12"/>
          </p:nvPr>
        </p:nvSpPr>
        <p:spPr>
          <a:xfrm>
            <a:off x="1534158" y="5996117"/>
            <a:ext cx="539341" cy="365125"/>
          </a:xfrm>
        </p:spPr>
        <p:txBody>
          <a:bodyPr/>
          <a:lstStyle/>
          <a:p>
            <a:fld id="{7E50C373-F1D0-494F-8D6D-366C958B3429}" type="slidenum">
              <a:rPr lang="en-GB" sz="2000">
                <a:solidFill>
                  <a:schemeClr val="bg1"/>
                </a:solidFill>
              </a:rPr>
              <a:pPr/>
              <a:t>26</a:t>
            </a:fld>
            <a:endParaRPr lang="en-GB" sz="2000" dirty="0">
              <a:solidFill>
                <a:schemeClr val="bg1"/>
              </a:solidFill>
            </a:endParaRPr>
          </a:p>
        </p:txBody>
      </p:sp>
      <p:sp>
        <p:nvSpPr>
          <p:cNvPr id="8" name="TextBox 7"/>
          <p:cNvSpPr txBox="1"/>
          <p:nvPr/>
        </p:nvSpPr>
        <p:spPr>
          <a:xfrm>
            <a:off x="2708545" y="5996116"/>
            <a:ext cx="4733925" cy="369332"/>
          </a:xfrm>
          <a:prstGeom prst="rect">
            <a:avLst/>
          </a:prstGeom>
          <a:noFill/>
        </p:spPr>
        <p:txBody>
          <a:bodyPr wrap="none" rtlCol="0">
            <a:spAutoFit/>
          </a:bodyPr>
          <a:lstStyle/>
          <a:p>
            <a:r>
              <a:rPr lang="en-US" b="1" dirty="0">
                <a:solidFill>
                  <a:srgbClr val="FFC000"/>
                </a:solidFill>
              </a:rPr>
              <a:t>Department of Biochemistry and Biotechnology</a:t>
            </a:r>
          </a:p>
        </p:txBody>
      </p:sp>
      <p:sp>
        <p:nvSpPr>
          <p:cNvPr id="10" name="Rectangle 9"/>
          <p:cNvSpPr/>
          <p:nvPr/>
        </p:nvSpPr>
        <p:spPr>
          <a:xfrm>
            <a:off x="850065" y="2397948"/>
            <a:ext cx="11014785" cy="2062103"/>
          </a:xfrm>
          <a:prstGeom prst="rect">
            <a:avLst/>
          </a:prstGeom>
        </p:spPr>
        <p:txBody>
          <a:bodyPr wrap="square">
            <a:spAutoFit/>
          </a:bodyPr>
          <a:lstStyle/>
          <a:p>
            <a:pPr algn="just"/>
            <a:r>
              <a:rPr lang="en-US" sz="3200" dirty="0"/>
              <a:t>Today, we know that both </a:t>
            </a:r>
            <a:r>
              <a:rPr lang="en-US" sz="3200" b="1" dirty="0"/>
              <a:t>cell-mediated</a:t>
            </a:r>
            <a:r>
              <a:rPr lang="en-US" sz="3200" dirty="0"/>
              <a:t> and </a:t>
            </a:r>
            <a:r>
              <a:rPr lang="en-US" sz="3200" b="1" dirty="0"/>
              <a:t>humoral responses </a:t>
            </a:r>
            <a:r>
              <a:rPr lang="en-US" sz="3200" dirty="0"/>
              <a:t>occur simultaneously during an immune response and that both are often required for complete clearance of a threat.</a:t>
            </a:r>
          </a:p>
          <a:p>
            <a:endParaRPr lang="en-US" sz="3200" dirty="0"/>
          </a:p>
        </p:txBody>
      </p:sp>
      <p:sp>
        <p:nvSpPr>
          <p:cNvPr id="2" name="Rectangle 1">
            <a:extLst>
              <a:ext uri="{FF2B5EF4-FFF2-40B4-BE49-F238E27FC236}">
                <a16:creationId xmlns:a16="http://schemas.microsoft.com/office/drawing/2014/main" xmlns="" id="{5CF7ED80-FD1B-4FAF-9A44-0DC7036A1889}"/>
              </a:ext>
            </a:extLst>
          </p:cNvPr>
          <p:cNvSpPr/>
          <p:nvPr/>
        </p:nvSpPr>
        <p:spPr>
          <a:xfrm>
            <a:off x="2231841" y="6428767"/>
            <a:ext cx="7805531" cy="461665"/>
          </a:xfrm>
          <a:prstGeom prst="rect">
            <a:avLst/>
          </a:prstGeom>
        </p:spPr>
        <p:txBody>
          <a:bodyPr wrap="square">
            <a:spAutoFit/>
          </a:bodyPr>
          <a:lstStyle/>
          <a:p>
            <a:pPr algn="ctr"/>
            <a:r>
              <a:rPr lang="en-US" sz="2400" b="1" dirty="0"/>
              <a:t>Immunology</a:t>
            </a:r>
            <a:endParaRPr lang="en-US" sz="2400" i="1" dirty="0">
              <a:latin typeface="Arial Black" panose="020B0A04020102020204" pitchFamily="34" charset="0"/>
            </a:endParaRPr>
          </a:p>
        </p:txBody>
      </p:sp>
    </p:spTree>
    <p:extLst>
      <p:ext uri="{BB962C8B-B14F-4D97-AF65-F5344CB8AC3E}">
        <p14:creationId xmlns:p14="http://schemas.microsoft.com/office/powerpoint/2010/main" xmlns="" val="288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327150" y="984099"/>
            <a:ext cx="11614914" cy="4697289"/>
          </a:xfrm>
          <a:prstGeom prst="rect">
            <a:avLst/>
          </a:prstGeom>
        </p:spPr>
        <p:txBody>
          <a:bodyPr/>
          <a:lstStyle/>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7" name="Slide Number Placeholder 3"/>
          <p:cNvSpPr>
            <a:spLocks noGrp="1"/>
          </p:cNvSpPr>
          <p:nvPr>
            <p:ph type="sldNum" sz="quarter" idx="12"/>
          </p:nvPr>
        </p:nvSpPr>
        <p:spPr>
          <a:xfrm>
            <a:off x="1534158" y="5996117"/>
            <a:ext cx="539341" cy="365125"/>
          </a:xfrm>
        </p:spPr>
        <p:txBody>
          <a:bodyPr/>
          <a:lstStyle/>
          <a:p>
            <a:fld id="{7E50C373-F1D0-494F-8D6D-366C958B3429}" type="slidenum">
              <a:rPr lang="en-GB" sz="2000">
                <a:solidFill>
                  <a:schemeClr val="bg1"/>
                </a:solidFill>
              </a:rPr>
              <a:pPr/>
              <a:t>27</a:t>
            </a:fld>
            <a:endParaRPr lang="en-GB" sz="2000" dirty="0">
              <a:solidFill>
                <a:schemeClr val="bg1"/>
              </a:solidFill>
            </a:endParaRPr>
          </a:p>
        </p:txBody>
      </p:sp>
      <p:sp>
        <p:nvSpPr>
          <p:cNvPr id="8" name="TextBox 7"/>
          <p:cNvSpPr txBox="1"/>
          <p:nvPr/>
        </p:nvSpPr>
        <p:spPr>
          <a:xfrm>
            <a:off x="2708545" y="5996116"/>
            <a:ext cx="4733925" cy="369332"/>
          </a:xfrm>
          <a:prstGeom prst="rect">
            <a:avLst/>
          </a:prstGeom>
          <a:noFill/>
        </p:spPr>
        <p:txBody>
          <a:bodyPr wrap="none" rtlCol="0">
            <a:spAutoFit/>
          </a:bodyPr>
          <a:lstStyle/>
          <a:p>
            <a:r>
              <a:rPr lang="en-US" b="1" dirty="0">
                <a:solidFill>
                  <a:srgbClr val="FFC000"/>
                </a:solidFill>
              </a:rPr>
              <a:t>Department of Biochemistry and Biotechnology</a:t>
            </a:r>
          </a:p>
        </p:txBody>
      </p:sp>
      <p:sp>
        <p:nvSpPr>
          <p:cNvPr id="10" name="Rectangle 9"/>
          <p:cNvSpPr/>
          <p:nvPr/>
        </p:nvSpPr>
        <p:spPr>
          <a:xfrm>
            <a:off x="734154" y="2017285"/>
            <a:ext cx="11014785" cy="3046988"/>
          </a:xfrm>
          <a:prstGeom prst="rect">
            <a:avLst/>
          </a:prstGeom>
        </p:spPr>
        <p:txBody>
          <a:bodyPr wrap="square">
            <a:spAutoFit/>
          </a:bodyPr>
          <a:lstStyle/>
          <a:p>
            <a:pPr algn="just"/>
            <a:r>
              <a:rPr lang="en-US" sz="3200" dirty="0"/>
              <a:t>The cells responsible for cell-mediated immunity are collectively called </a:t>
            </a:r>
            <a:r>
              <a:rPr lang="en-US" sz="3200" b="1" dirty="0"/>
              <a:t>leukocytes </a:t>
            </a:r>
            <a:r>
              <a:rPr lang="en-US" sz="3200" dirty="0"/>
              <a:t>or white blood cells. </a:t>
            </a:r>
          </a:p>
          <a:p>
            <a:pPr algn="just"/>
            <a:endParaRPr lang="en-US" sz="3200" dirty="0"/>
          </a:p>
          <a:p>
            <a:pPr algn="just"/>
            <a:r>
              <a:rPr lang="en-US" sz="3200" dirty="0"/>
              <a:t>The soluble molecules</a:t>
            </a:r>
            <a:r>
              <a:rPr lang="en-US" sz="3200" b="1" dirty="0"/>
              <a:t> </a:t>
            </a:r>
            <a:r>
              <a:rPr lang="en-US" sz="3200" dirty="0"/>
              <a:t>responsible for humoral immunity are proteins called </a:t>
            </a:r>
            <a:r>
              <a:rPr lang="en-US" sz="3200" b="1" dirty="0"/>
              <a:t>antibodies</a:t>
            </a:r>
            <a:r>
              <a:rPr lang="en-US" sz="3200" dirty="0"/>
              <a:t>, and antibodies are</a:t>
            </a:r>
            <a:r>
              <a:rPr lang="en-US" sz="3200" b="1" dirty="0"/>
              <a:t> </a:t>
            </a:r>
            <a:r>
              <a:rPr lang="en-US" sz="3200" dirty="0"/>
              <a:t>secreted by a particular type of leukocyte. In this case a B cell (plasma cell).</a:t>
            </a:r>
          </a:p>
        </p:txBody>
      </p:sp>
      <p:sp>
        <p:nvSpPr>
          <p:cNvPr id="2" name="Rectangle 1">
            <a:extLst>
              <a:ext uri="{FF2B5EF4-FFF2-40B4-BE49-F238E27FC236}">
                <a16:creationId xmlns:a16="http://schemas.microsoft.com/office/drawing/2014/main" xmlns="" id="{5CF7ED80-FD1B-4FAF-9A44-0DC7036A1889}"/>
              </a:ext>
            </a:extLst>
          </p:cNvPr>
          <p:cNvSpPr/>
          <p:nvPr/>
        </p:nvSpPr>
        <p:spPr>
          <a:xfrm>
            <a:off x="2231841" y="6428767"/>
            <a:ext cx="7805531" cy="461665"/>
          </a:xfrm>
          <a:prstGeom prst="rect">
            <a:avLst/>
          </a:prstGeom>
        </p:spPr>
        <p:txBody>
          <a:bodyPr wrap="square">
            <a:spAutoFit/>
          </a:bodyPr>
          <a:lstStyle/>
          <a:p>
            <a:pPr algn="ctr"/>
            <a:r>
              <a:rPr lang="en-US" sz="2400" b="1" dirty="0"/>
              <a:t>Immunology</a:t>
            </a:r>
            <a:endParaRPr lang="en-US" sz="2400" i="1" dirty="0">
              <a:latin typeface="Arial Black" panose="020B0A04020102020204" pitchFamily="34" charset="0"/>
            </a:endParaRPr>
          </a:p>
        </p:txBody>
      </p:sp>
    </p:spTree>
    <p:extLst>
      <p:ext uri="{BB962C8B-B14F-4D97-AF65-F5344CB8AC3E}">
        <p14:creationId xmlns:p14="http://schemas.microsoft.com/office/powerpoint/2010/main" xmlns="" val="14435931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327150" y="984099"/>
            <a:ext cx="11614914" cy="4697289"/>
          </a:xfrm>
          <a:prstGeom prst="rect">
            <a:avLst/>
          </a:prstGeom>
        </p:spPr>
        <p:txBody>
          <a:bodyPr/>
          <a:lstStyle/>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7" name="Slide Number Placeholder 3"/>
          <p:cNvSpPr>
            <a:spLocks noGrp="1"/>
          </p:cNvSpPr>
          <p:nvPr>
            <p:ph type="sldNum" sz="quarter" idx="12"/>
          </p:nvPr>
        </p:nvSpPr>
        <p:spPr>
          <a:xfrm>
            <a:off x="1534158" y="5996117"/>
            <a:ext cx="539341" cy="365125"/>
          </a:xfrm>
        </p:spPr>
        <p:txBody>
          <a:bodyPr/>
          <a:lstStyle/>
          <a:p>
            <a:fld id="{7E50C373-F1D0-494F-8D6D-366C958B3429}" type="slidenum">
              <a:rPr lang="en-GB" sz="2000">
                <a:solidFill>
                  <a:schemeClr val="bg1"/>
                </a:solidFill>
              </a:rPr>
              <a:pPr/>
              <a:t>28</a:t>
            </a:fld>
            <a:endParaRPr lang="en-GB" sz="2000" dirty="0">
              <a:solidFill>
                <a:schemeClr val="bg1"/>
              </a:solidFill>
            </a:endParaRPr>
          </a:p>
        </p:txBody>
      </p:sp>
      <p:sp>
        <p:nvSpPr>
          <p:cNvPr id="8" name="TextBox 7"/>
          <p:cNvSpPr txBox="1"/>
          <p:nvPr/>
        </p:nvSpPr>
        <p:spPr>
          <a:xfrm>
            <a:off x="2708545" y="5996116"/>
            <a:ext cx="4733925" cy="369332"/>
          </a:xfrm>
          <a:prstGeom prst="rect">
            <a:avLst/>
          </a:prstGeom>
          <a:noFill/>
        </p:spPr>
        <p:txBody>
          <a:bodyPr wrap="none" rtlCol="0">
            <a:spAutoFit/>
          </a:bodyPr>
          <a:lstStyle/>
          <a:p>
            <a:r>
              <a:rPr lang="en-US" b="1" dirty="0">
                <a:solidFill>
                  <a:srgbClr val="FFC000"/>
                </a:solidFill>
              </a:rPr>
              <a:t>Department of Biochemistry and Biotechnology</a:t>
            </a:r>
          </a:p>
        </p:txBody>
      </p:sp>
      <p:sp>
        <p:nvSpPr>
          <p:cNvPr id="10" name="Rectangle 9"/>
          <p:cNvSpPr/>
          <p:nvPr/>
        </p:nvSpPr>
        <p:spPr>
          <a:xfrm>
            <a:off x="734154" y="2017285"/>
            <a:ext cx="11014785" cy="2554545"/>
          </a:xfrm>
          <a:prstGeom prst="rect">
            <a:avLst/>
          </a:prstGeom>
        </p:spPr>
        <p:txBody>
          <a:bodyPr wrap="square">
            <a:spAutoFit/>
          </a:bodyPr>
          <a:lstStyle/>
          <a:p>
            <a:pPr algn="just"/>
            <a:endParaRPr lang="en-US" sz="3200" dirty="0"/>
          </a:p>
          <a:p>
            <a:pPr algn="just"/>
            <a:r>
              <a:rPr lang="en-US" sz="3200" dirty="0"/>
              <a:t>Antibodies protect against extracellular pathogens and their toxic products</a:t>
            </a:r>
          </a:p>
          <a:p>
            <a:pPr marL="0" indent="0" algn="just">
              <a:buNone/>
            </a:pPr>
            <a:r>
              <a:rPr lang="en-US" sz="3200" dirty="0"/>
              <a:t/>
            </a:r>
            <a:br>
              <a:rPr lang="en-US" sz="3200" dirty="0"/>
            </a:br>
            <a:endParaRPr lang="en-US" sz="3200" dirty="0"/>
          </a:p>
        </p:txBody>
      </p:sp>
      <p:sp>
        <p:nvSpPr>
          <p:cNvPr id="2" name="Rectangle 1">
            <a:extLst>
              <a:ext uri="{FF2B5EF4-FFF2-40B4-BE49-F238E27FC236}">
                <a16:creationId xmlns:a16="http://schemas.microsoft.com/office/drawing/2014/main" xmlns="" id="{5CF7ED80-FD1B-4FAF-9A44-0DC7036A1889}"/>
              </a:ext>
            </a:extLst>
          </p:cNvPr>
          <p:cNvSpPr/>
          <p:nvPr/>
        </p:nvSpPr>
        <p:spPr>
          <a:xfrm>
            <a:off x="2231841" y="6428767"/>
            <a:ext cx="7805531" cy="461665"/>
          </a:xfrm>
          <a:prstGeom prst="rect">
            <a:avLst/>
          </a:prstGeom>
        </p:spPr>
        <p:txBody>
          <a:bodyPr wrap="square">
            <a:spAutoFit/>
          </a:bodyPr>
          <a:lstStyle/>
          <a:p>
            <a:pPr algn="ctr"/>
            <a:r>
              <a:rPr lang="en-US" sz="2400" b="1" dirty="0"/>
              <a:t>Immunology</a:t>
            </a:r>
            <a:endParaRPr lang="en-US" sz="2400" i="1" dirty="0">
              <a:latin typeface="Arial Black" panose="020B0A04020102020204" pitchFamily="34" charset="0"/>
            </a:endParaRPr>
          </a:p>
        </p:txBody>
      </p:sp>
    </p:spTree>
    <p:extLst>
      <p:ext uri="{BB962C8B-B14F-4D97-AF65-F5344CB8AC3E}">
        <p14:creationId xmlns:p14="http://schemas.microsoft.com/office/powerpoint/2010/main" xmlns="" val="15542910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327150" y="984099"/>
            <a:ext cx="11614914" cy="4697289"/>
          </a:xfrm>
          <a:prstGeom prst="rect">
            <a:avLst/>
          </a:prstGeom>
        </p:spPr>
        <p:txBody>
          <a:bodyPr/>
          <a:lstStyle/>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7" name="Slide Number Placeholder 3"/>
          <p:cNvSpPr>
            <a:spLocks noGrp="1"/>
          </p:cNvSpPr>
          <p:nvPr>
            <p:ph type="sldNum" sz="quarter" idx="12"/>
          </p:nvPr>
        </p:nvSpPr>
        <p:spPr>
          <a:xfrm>
            <a:off x="1534158" y="5996117"/>
            <a:ext cx="539341" cy="365125"/>
          </a:xfrm>
        </p:spPr>
        <p:txBody>
          <a:bodyPr/>
          <a:lstStyle/>
          <a:p>
            <a:fld id="{7E50C373-F1D0-494F-8D6D-366C958B3429}" type="slidenum">
              <a:rPr lang="en-GB" sz="2000">
                <a:solidFill>
                  <a:schemeClr val="bg1"/>
                </a:solidFill>
              </a:rPr>
              <a:pPr/>
              <a:t>29</a:t>
            </a:fld>
            <a:endParaRPr lang="en-GB" sz="2000" dirty="0">
              <a:solidFill>
                <a:schemeClr val="bg1"/>
              </a:solidFill>
            </a:endParaRPr>
          </a:p>
        </p:txBody>
      </p:sp>
      <p:sp>
        <p:nvSpPr>
          <p:cNvPr id="8" name="TextBox 7"/>
          <p:cNvSpPr txBox="1"/>
          <p:nvPr/>
        </p:nvSpPr>
        <p:spPr>
          <a:xfrm>
            <a:off x="2708545" y="5996116"/>
            <a:ext cx="4733925" cy="369332"/>
          </a:xfrm>
          <a:prstGeom prst="rect">
            <a:avLst/>
          </a:prstGeom>
          <a:noFill/>
        </p:spPr>
        <p:txBody>
          <a:bodyPr wrap="none" rtlCol="0">
            <a:spAutoFit/>
          </a:bodyPr>
          <a:lstStyle/>
          <a:p>
            <a:r>
              <a:rPr lang="en-US" b="1" dirty="0">
                <a:solidFill>
                  <a:srgbClr val="FFC000"/>
                </a:solidFill>
              </a:rPr>
              <a:t>Department of Biochemistry and Biotechnology</a:t>
            </a:r>
          </a:p>
        </p:txBody>
      </p:sp>
      <p:sp>
        <p:nvSpPr>
          <p:cNvPr id="2" name="Rectangle 1">
            <a:extLst>
              <a:ext uri="{FF2B5EF4-FFF2-40B4-BE49-F238E27FC236}">
                <a16:creationId xmlns:a16="http://schemas.microsoft.com/office/drawing/2014/main" xmlns="" id="{5CF7ED80-FD1B-4FAF-9A44-0DC7036A1889}"/>
              </a:ext>
            </a:extLst>
          </p:cNvPr>
          <p:cNvSpPr/>
          <p:nvPr/>
        </p:nvSpPr>
        <p:spPr>
          <a:xfrm>
            <a:off x="2231841" y="6428767"/>
            <a:ext cx="7805531" cy="461665"/>
          </a:xfrm>
          <a:prstGeom prst="rect">
            <a:avLst/>
          </a:prstGeom>
        </p:spPr>
        <p:txBody>
          <a:bodyPr wrap="square">
            <a:spAutoFit/>
          </a:bodyPr>
          <a:lstStyle/>
          <a:p>
            <a:pPr algn="ctr"/>
            <a:r>
              <a:rPr lang="en-US" sz="2400" b="1" dirty="0"/>
              <a:t>Immunology</a:t>
            </a:r>
            <a:endParaRPr lang="en-US" sz="2400" i="1" dirty="0">
              <a:latin typeface="Arial Black" panose="020B0A04020102020204" pitchFamily="34" charset="0"/>
            </a:endParaRPr>
          </a:p>
        </p:txBody>
      </p:sp>
      <p:pic>
        <p:nvPicPr>
          <p:cNvPr id="9" name="Picture 2" descr="figure_01_25">
            <a:extLst>
              <a:ext uri="{FF2B5EF4-FFF2-40B4-BE49-F238E27FC236}">
                <a16:creationId xmlns:a16="http://schemas.microsoft.com/office/drawing/2014/main" xmlns="" id="{85BA216D-9477-4565-B284-D0A38FEDA624}"/>
              </a:ext>
            </a:extLst>
          </p:cNvPr>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b="2823"/>
          <a:stretch/>
        </p:blipFill>
        <p:spPr bwMode="auto">
          <a:xfrm>
            <a:off x="3374265" y="154547"/>
            <a:ext cx="5602310" cy="584157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285278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534158" y="102361"/>
            <a:ext cx="8776879" cy="1314315"/>
          </a:xfrm>
        </p:spPr>
        <p:txBody>
          <a:bodyPr>
            <a:normAutofit/>
          </a:bodyPr>
          <a:lstStyle/>
          <a:p>
            <a:r>
              <a:rPr lang="en-US" sz="3600" b="1" dirty="0"/>
              <a:t>AIM</a:t>
            </a:r>
            <a:endParaRPr lang="en-GB" sz="3600" b="1" dirty="0">
              <a:latin typeface="Times New Roman" panose="02020603050405020304" pitchFamily="18" charset="0"/>
              <a:cs typeface="Times New Roman" panose="02020603050405020304" pitchFamily="18" charset="0"/>
            </a:endParaRPr>
          </a:p>
        </p:txBody>
      </p:sp>
      <p:sp>
        <p:nvSpPr>
          <p:cNvPr id="6" name="Content Placeholder 2"/>
          <p:cNvSpPr txBox="1">
            <a:spLocks/>
          </p:cNvSpPr>
          <p:nvPr/>
        </p:nvSpPr>
        <p:spPr>
          <a:xfrm>
            <a:off x="327150" y="984099"/>
            <a:ext cx="11614914" cy="4697289"/>
          </a:xfrm>
          <a:prstGeom prst="rect">
            <a:avLst/>
          </a:prstGeom>
        </p:spPr>
        <p:txBody>
          <a:bodyPr/>
          <a:lstStyle/>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7" name="Slide Number Placeholder 3"/>
          <p:cNvSpPr>
            <a:spLocks noGrp="1"/>
          </p:cNvSpPr>
          <p:nvPr>
            <p:ph type="sldNum" sz="quarter" idx="12"/>
          </p:nvPr>
        </p:nvSpPr>
        <p:spPr>
          <a:xfrm>
            <a:off x="1534158" y="5996117"/>
            <a:ext cx="409135" cy="365125"/>
          </a:xfrm>
        </p:spPr>
        <p:txBody>
          <a:bodyPr/>
          <a:lstStyle/>
          <a:p>
            <a:fld id="{7E50C373-F1D0-494F-8D6D-366C958B3429}" type="slidenum">
              <a:rPr lang="en-GB" sz="2000">
                <a:solidFill>
                  <a:schemeClr val="bg1"/>
                </a:solidFill>
              </a:rPr>
              <a:pPr/>
              <a:t>3</a:t>
            </a:fld>
            <a:endParaRPr lang="en-GB" sz="2000" dirty="0">
              <a:solidFill>
                <a:schemeClr val="bg1"/>
              </a:solidFill>
            </a:endParaRPr>
          </a:p>
        </p:txBody>
      </p:sp>
      <p:sp>
        <p:nvSpPr>
          <p:cNvPr id="8" name="TextBox 7"/>
          <p:cNvSpPr txBox="1"/>
          <p:nvPr/>
        </p:nvSpPr>
        <p:spPr>
          <a:xfrm>
            <a:off x="2708545" y="5996116"/>
            <a:ext cx="4733925" cy="369332"/>
          </a:xfrm>
          <a:prstGeom prst="rect">
            <a:avLst/>
          </a:prstGeom>
          <a:noFill/>
        </p:spPr>
        <p:txBody>
          <a:bodyPr wrap="none" rtlCol="0">
            <a:spAutoFit/>
          </a:bodyPr>
          <a:lstStyle/>
          <a:p>
            <a:r>
              <a:rPr lang="en-US" b="1" dirty="0">
                <a:solidFill>
                  <a:srgbClr val="FFC000"/>
                </a:solidFill>
              </a:rPr>
              <a:t>Department of Biochemistry and Biotechnology</a:t>
            </a:r>
          </a:p>
        </p:txBody>
      </p:sp>
      <p:sp>
        <p:nvSpPr>
          <p:cNvPr id="10" name="Rectangle 9"/>
          <p:cNvSpPr/>
          <p:nvPr/>
        </p:nvSpPr>
        <p:spPr>
          <a:xfrm>
            <a:off x="327150" y="1640818"/>
            <a:ext cx="11614914" cy="3539430"/>
          </a:xfrm>
          <a:prstGeom prst="rect">
            <a:avLst/>
          </a:prstGeom>
        </p:spPr>
        <p:txBody>
          <a:bodyPr wrap="square">
            <a:spAutoFit/>
          </a:bodyPr>
          <a:lstStyle/>
          <a:p>
            <a:pPr algn="just"/>
            <a:r>
              <a:rPr lang="en-US" sz="2800" dirty="0"/>
              <a:t>To appreciate how components of the immune system work to protect against development of clinical disease. </a:t>
            </a:r>
          </a:p>
          <a:p>
            <a:pPr algn="just"/>
            <a:r>
              <a:rPr lang="en-US" sz="2800" dirty="0"/>
              <a:t>The basic systems and cells involved in immune responses will be presented to give a general overview of functional immunity. </a:t>
            </a:r>
          </a:p>
          <a:p>
            <a:pPr algn="just"/>
            <a:r>
              <a:rPr lang="en-US" sz="2800" dirty="0"/>
              <a:t>Components and systems will be defined to allow an understanding of concepts of innate (always present) and adaptive (inducible and specific) responses, and how these responses interact with one another to form the basis for protection against disease</a:t>
            </a:r>
          </a:p>
        </p:txBody>
      </p:sp>
      <p:sp>
        <p:nvSpPr>
          <p:cNvPr id="2" name="Rectangle 1">
            <a:extLst>
              <a:ext uri="{FF2B5EF4-FFF2-40B4-BE49-F238E27FC236}">
                <a16:creationId xmlns:a16="http://schemas.microsoft.com/office/drawing/2014/main" xmlns="" id="{5CF7ED80-FD1B-4FAF-9A44-0DC7036A1889}"/>
              </a:ext>
            </a:extLst>
          </p:cNvPr>
          <p:cNvSpPr/>
          <p:nvPr/>
        </p:nvSpPr>
        <p:spPr>
          <a:xfrm>
            <a:off x="2231841" y="6428767"/>
            <a:ext cx="7805531" cy="461665"/>
          </a:xfrm>
          <a:prstGeom prst="rect">
            <a:avLst/>
          </a:prstGeom>
        </p:spPr>
        <p:txBody>
          <a:bodyPr wrap="square">
            <a:spAutoFit/>
          </a:bodyPr>
          <a:lstStyle/>
          <a:p>
            <a:pPr algn="ctr"/>
            <a:r>
              <a:rPr lang="en-US" sz="2400" b="1" dirty="0"/>
              <a:t>Immunology</a:t>
            </a:r>
            <a:endParaRPr lang="en-US" sz="2400" i="1" dirty="0">
              <a:latin typeface="Arial Black" panose="020B0A04020102020204" pitchFamily="34" charset="0"/>
            </a:endParaRPr>
          </a:p>
        </p:txBody>
      </p:sp>
    </p:spTree>
    <p:extLst>
      <p:ext uri="{BB962C8B-B14F-4D97-AF65-F5344CB8AC3E}">
        <p14:creationId xmlns:p14="http://schemas.microsoft.com/office/powerpoint/2010/main" xmlns="" val="21896217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534158" y="-64161"/>
            <a:ext cx="8776879" cy="1042092"/>
          </a:xfrm>
        </p:spPr>
        <p:txBody>
          <a:bodyPr>
            <a:normAutofit/>
          </a:bodyPr>
          <a:lstStyle/>
          <a:p>
            <a:pPr algn="ctr"/>
            <a:r>
              <a:rPr lang="en-US" sz="2800" b="1" dirty="0"/>
              <a:t>Humoral and Cell-mediated Immunity </a:t>
            </a:r>
            <a:endParaRPr lang="en-GB" sz="3600" b="1" dirty="0">
              <a:latin typeface="Times New Roman" panose="02020603050405020304" pitchFamily="18" charset="0"/>
              <a:cs typeface="Times New Roman" panose="02020603050405020304" pitchFamily="18" charset="0"/>
            </a:endParaRPr>
          </a:p>
        </p:txBody>
      </p:sp>
      <p:sp>
        <p:nvSpPr>
          <p:cNvPr id="6" name="Content Placeholder 2"/>
          <p:cNvSpPr txBox="1">
            <a:spLocks/>
          </p:cNvSpPr>
          <p:nvPr/>
        </p:nvSpPr>
        <p:spPr>
          <a:xfrm>
            <a:off x="327150" y="984099"/>
            <a:ext cx="11614914" cy="4697289"/>
          </a:xfrm>
          <a:prstGeom prst="rect">
            <a:avLst/>
          </a:prstGeom>
        </p:spPr>
        <p:txBody>
          <a:bodyPr/>
          <a:lstStyle/>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7" name="Slide Number Placeholder 3"/>
          <p:cNvSpPr>
            <a:spLocks noGrp="1"/>
          </p:cNvSpPr>
          <p:nvPr>
            <p:ph type="sldNum" sz="quarter" idx="12"/>
          </p:nvPr>
        </p:nvSpPr>
        <p:spPr>
          <a:xfrm>
            <a:off x="1534158" y="5996117"/>
            <a:ext cx="552219" cy="365125"/>
          </a:xfrm>
        </p:spPr>
        <p:txBody>
          <a:bodyPr/>
          <a:lstStyle/>
          <a:p>
            <a:fld id="{7E50C373-F1D0-494F-8D6D-366C958B3429}" type="slidenum">
              <a:rPr lang="en-GB" sz="2000">
                <a:solidFill>
                  <a:schemeClr val="bg1"/>
                </a:solidFill>
              </a:rPr>
              <a:pPr/>
              <a:t>30</a:t>
            </a:fld>
            <a:endParaRPr lang="en-GB" sz="2000" dirty="0">
              <a:solidFill>
                <a:schemeClr val="bg1"/>
              </a:solidFill>
            </a:endParaRPr>
          </a:p>
        </p:txBody>
      </p:sp>
      <p:sp>
        <p:nvSpPr>
          <p:cNvPr id="8" name="TextBox 7"/>
          <p:cNvSpPr txBox="1"/>
          <p:nvPr/>
        </p:nvSpPr>
        <p:spPr>
          <a:xfrm>
            <a:off x="2708545" y="5996116"/>
            <a:ext cx="4733925" cy="369332"/>
          </a:xfrm>
          <a:prstGeom prst="rect">
            <a:avLst/>
          </a:prstGeom>
          <a:noFill/>
        </p:spPr>
        <p:txBody>
          <a:bodyPr wrap="none" rtlCol="0">
            <a:spAutoFit/>
          </a:bodyPr>
          <a:lstStyle/>
          <a:p>
            <a:r>
              <a:rPr lang="en-US" b="1" dirty="0">
                <a:solidFill>
                  <a:srgbClr val="FFC000"/>
                </a:solidFill>
              </a:rPr>
              <a:t>Department of Biochemistry and Biotechnology</a:t>
            </a:r>
          </a:p>
        </p:txBody>
      </p:sp>
      <p:sp>
        <p:nvSpPr>
          <p:cNvPr id="2" name="Rectangle 1">
            <a:extLst>
              <a:ext uri="{FF2B5EF4-FFF2-40B4-BE49-F238E27FC236}">
                <a16:creationId xmlns:a16="http://schemas.microsoft.com/office/drawing/2014/main" xmlns="" id="{5CF7ED80-FD1B-4FAF-9A44-0DC7036A1889}"/>
              </a:ext>
            </a:extLst>
          </p:cNvPr>
          <p:cNvSpPr/>
          <p:nvPr/>
        </p:nvSpPr>
        <p:spPr>
          <a:xfrm>
            <a:off x="2231841" y="6428767"/>
            <a:ext cx="7805531" cy="461665"/>
          </a:xfrm>
          <a:prstGeom prst="rect">
            <a:avLst/>
          </a:prstGeom>
        </p:spPr>
        <p:txBody>
          <a:bodyPr wrap="square">
            <a:spAutoFit/>
          </a:bodyPr>
          <a:lstStyle/>
          <a:p>
            <a:pPr algn="ctr"/>
            <a:r>
              <a:rPr lang="en-US" sz="2400" b="1" dirty="0"/>
              <a:t>Immunology</a:t>
            </a:r>
            <a:endParaRPr lang="en-US" sz="2400" i="1" dirty="0">
              <a:latin typeface="Arial Black" panose="020B0A04020102020204" pitchFamily="34" charset="0"/>
            </a:endParaRPr>
          </a:p>
        </p:txBody>
      </p:sp>
      <p:pic>
        <p:nvPicPr>
          <p:cNvPr id="9" name="Picture 2">
            <a:extLst>
              <a:ext uri="{FF2B5EF4-FFF2-40B4-BE49-F238E27FC236}">
                <a16:creationId xmlns:a16="http://schemas.microsoft.com/office/drawing/2014/main" xmlns="" id="{AC671677-E8CC-4886-AB6E-48D7C35A4AE6}"/>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648456" y="734096"/>
            <a:ext cx="6972300" cy="526469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3938473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534158" y="-64161"/>
            <a:ext cx="8776879" cy="1042092"/>
          </a:xfrm>
        </p:spPr>
        <p:txBody>
          <a:bodyPr>
            <a:normAutofit/>
          </a:bodyPr>
          <a:lstStyle/>
          <a:p>
            <a:pPr algn="ctr"/>
            <a:r>
              <a:rPr lang="en-US" sz="2800" b="1" dirty="0">
                <a:latin typeface="+mn-lt"/>
              </a:rPr>
              <a:t>Cells of the Immune System </a:t>
            </a:r>
            <a:endParaRPr lang="en-GB" sz="3600" b="1" dirty="0">
              <a:latin typeface="Times New Roman" panose="02020603050405020304" pitchFamily="18" charset="0"/>
              <a:cs typeface="Times New Roman" panose="02020603050405020304" pitchFamily="18" charset="0"/>
            </a:endParaRPr>
          </a:p>
        </p:txBody>
      </p:sp>
      <p:sp>
        <p:nvSpPr>
          <p:cNvPr id="6" name="Content Placeholder 2"/>
          <p:cNvSpPr txBox="1">
            <a:spLocks/>
          </p:cNvSpPr>
          <p:nvPr/>
        </p:nvSpPr>
        <p:spPr>
          <a:xfrm>
            <a:off x="327150" y="984099"/>
            <a:ext cx="11614914" cy="4697289"/>
          </a:xfrm>
          <a:prstGeom prst="rect">
            <a:avLst/>
          </a:prstGeom>
        </p:spPr>
        <p:txBody>
          <a:bodyPr/>
          <a:lstStyle/>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7" name="Slide Number Placeholder 3"/>
          <p:cNvSpPr>
            <a:spLocks noGrp="1"/>
          </p:cNvSpPr>
          <p:nvPr>
            <p:ph type="sldNum" sz="quarter" idx="12"/>
          </p:nvPr>
        </p:nvSpPr>
        <p:spPr>
          <a:xfrm>
            <a:off x="1534158" y="5996117"/>
            <a:ext cx="552219" cy="365125"/>
          </a:xfrm>
        </p:spPr>
        <p:txBody>
          <a:bodyPr/>
          <a:lstStyle/>
          <a:p>
            <a:fld id="{7E50C373-F1D0-494F-8D6D-366C958B3429}" type="slidenum">
              <a:rPr lang="en-GB" sz="2000">
                <a:solidFill>
                  <a:schemeClr val="bg1"/>
                </a:solidFill>
              </a:rPr>
              <a:pPr/>
              <a:t>31</a:t>
            </a:fld>
            <a:endParaRPr lang="en-GB" sz="2000" dirty="0">
              <a:solidFill>
                <a:schemeClr val="bg1"/>
              </a:solidFill>
            </a:endParaRPr>
          </a:p>
        </p:txBody>
      </p:sp>
      <p:sp>
        <p:nvSpPr>
          <p:cNvPr id="8" name="TextBox 7"/>
          <p:cNvSpPr txBox="1"/>
          <p:nvPr/>
        </p:nvSpPr>
        <p:spPr>
          <a:xfrm>
            <a:off x="2708545" y="5996116"/>
            <a:ext cx="4733925" cy="369332"/>
          </a:xfrm>
          <a:prstGeom prst="rect">
            <a:avLst/>
          </a:prstGeom>
          <a:noFill/>
        </p:spPr>
        <p:txBody>
          <a:bodyPr wrap="none" rtlCol="0">
            <a:spAutoFit/>
          </a:bodyPr>
          <a:lstStyle/>
          <a:p>
            <a:r>
              <a:rPr lang="en-US" b="1" dirty="0">
                <a:solidFill>
                  <a:srgbClr val="FFC000"/>
                </a:solidFill>
              </a:rPr>
              <a:t>Department of Biochemistry and Biotechnology</a:t>
            </a:r>
          </a:p>
        </p:txBody>
      </p:sp>
      <p:sp>
        <p:nvSpPr>
          <p:cNvPr id="2" name="Rectangle 1">
            <a:extLst>
              <a:ext uri="{FF2B5EF4-FFF2-40B4-BE49-F238E27FC236}">
                <a16:creationId xmlns:a16="http://schemas.microsoft.com/office/drawing/2014/main" xmlns="" id="{5CF7ED80-FD1B-4FAF-9A44-0DC7036A1889}"/>
              </a:ext>
            </a:extLst>
          </p:cNvPr>
          <p:cNvSpPr/>
          <p:nvPr/>
        </p:nvSpPr>
        <p:spPr>
          <a:xfrm>
            <a:off x="2231841" y="6428767"/>
            <a:ext cx="7805531" cy="461665"/>
          </a:xfrm>
          <a:prstGeom prst="rect">
            <a:avLst/>
          </a:prstGeom>
        </p:spPr>
        <p:txBody>
          <a:bodyPr wrap="square">
            <a:spAutoFit/>
          </a:bodyPr>
          <a:lstStyle/>
          <a:p>
            <a:pPr algn="ctr"/>
            <a:r>
              <a:rPr lang="en-US" sz="2400" b="1" dirty="0"/>
              <a:t>Immunology</a:t>
            </a:r>
            <a:endParaRPr lang="en-US" sz="2400" i="1" dirty="0">
              <a:latin typeface="Arial Black" panose="020B0A04020102020204" pitchFamily="34" charset="0"/>
            </a:endParaRPr>
          </a:p>
        </p:txBody>
      </p:sp>
      <p:pic>
        <p:nvPicPr>
          <p:cNvPr id="10" name="Picture 2" descr="figure_01_03">
            <a:extLst>
              <a:ext uri="{FF2B5EF4-FFF2-40B4-BE49-F238E27FC236}">
                <a16:creationId xmlns:a16="http://schemas.microsoft.com/office/drawing/2014/main" xmlns="" id="{B1A05B9A-5B28-436F-8612-01549F0DB4D6}"/>
              </a:ext>
            </a:extLst>
          </p:cNvPr>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b="2604"/>
          <a:stretch/>
        </p:blipFill>
        <p:spPr bwMode="auto">
          <a:xfrm>
            <a:off x="1833900" y="838201"/>
            <a:ext cx="6471901" cy="5105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2">
            <a:extLst>
              <a:ext uri="{FF2B5EF4-FFF2-40B4-BE49-F238E27FC236}">
                <a16:creationId xmlns:a16="http://schemas.microsoft.com/office/drawing/2014/main" xmlns="" id="{E553A602-DC4B-4555-842C-2E8A3B35DDF1}"/>
              </a:ext>
            </a:extLst>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8740650" y="4038601"/>
            <a:ext cx="3124200" cy="1905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5371767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327150" y="984099"/>
            <a:ext cx="11614914" cy="4697289"/>
          </a:xfrm>
          <a:prstGeom prst="rect">
            <a:avLst/>
          </a:prstGeom>
        </p:spPr>
        <p:txBody>
          <a:bodyPr/>
          <a:lstStyle/>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7" name="Slide Number Placeholder 3"/>
          <p:cNvSpPr>
            <a:spLocks noGrp="1"/>
          </p:cNvSpPr>
          <p:nvPr>
            <p:ph type="sldNum" sz="quarter" idx="12"/>
          </p:nvPr>
        </p:nvSpPr>
        <p:spPr>
          <a:xfrm>
            <a:off x="1534158" y="5996117"/>
            <a:ext cx="539341" cy="365125"/>
          </a:xfrm>
        </p:spPr>
        <p:txBody>
          <a:bodyPr/>
          <a:lstStyle/>
          <a:p>
            <a:fld id="{7E50C373-F1D0-494F-8D6D-366C958B3429}" type="slidenum">
              <a:rPr lang="en-GB" sz="2000">
                <a:solidFill>
                  <a:schemeClr val="bg1"/>
                </a:solidFill>
              </a:rPr>
              <a:pPr/>
              <a:t>32</a:t>
            </a:fld>
            <a:endParaRPr lang="en-GB" sz="2000" dirty="0">
              <a:solidFill>
                <a:schemeClr val="bg1"/>
              </a:solidFill>
            </a:endParaRPr>
          </a:p>
        </p:txBody>
      </p:sp>
      <p:sp>
        <p:nvSpPr>
          <p:cNvPr id="8" name="TextBox 7"/>
          <p:cNvSpPr txBox="1"/>
          <p:nvPr/>
        </p:nvSpPr>
        <p:spPr>
          <a:xfrm>
            <a:off x="2708545" y="5996116"/>
            <a:ext cx="4733925" cy="369332"/>
          </a:xfrm>
          <a:prstGeom prst="rect">
            <a:avLst/>
          </a:prstGeom>
          <a:noFill/>
        </p:spPr>
        <p:txBody>
          <a:bodyPr wrap="none" rtlCol="0">
            <a:spAutoFit/>
          </a:bodyPr>
          <a:lstStyle/>
          <a:p>
            <a:r>
              <a:rPr lang="en-US" b="1" dirty="0">
                <a:solidFill>
                  <a:srgbClr val="FFC000"/>
                </a:solidFill>
              </a:rPr>
              <a:t>Department of Biochemistry and Biotechnology</a:t>
            </a:r>
          </a:p>
        </p:txBody>
      </p:sp>
      <p:sp>
        <p:nvSpPr>
          <p:cNvPr id="2" name="Rectangle 1">
            <a:extLst>
              <a:ext uri="{FF2B5EF4-FFF2-40B4-BE49-F238E27FC236}">
                <a16:creationId xmlns:a16="http://schemas.microsoft.com/office/drawing/2014/main" xmlns="" id="{5CF7ED80-FD1B-4FAF-9A44-0DC7036A1889}"/>
              </a:ext>
            </a:extLst>
          </p:cNvPr>
          <p:cNvSpPr/>
          <p:nvPr/>
        </p:nvSpPr>
        <p:spPr>
          <a:xfrm>
            <a:off x="2231841" y="6428767"/>
            <a:ext cx="7805531" cy="461665"/>
          </a:xfrm>
          <a:prstGeom prst="rect">
            <a:avLst/>
          </a:prstGeom>
        </p:spPr>
        <p:txBody>
          <a:bodyPr wrap="square">
            <a:spAutoFit/>
          </a:bodyPr>
          <a:lstStyle/>
          <a:p>
            <a:pPr algn="ctr"/>
            <a:r>
              <a:rPr lang="en-US" sz="2400" b="1" dirty="0"/>
              <a:t>Immunology</a:t>
            </a:r>
            <a:endParaRPr lang="en-US" sz="2400" i="1" dirty="0">
              <a:latin typeface="Arial Black" panose="020B0A04020102020204" pitchFamily="34" charset="0"/>
            </a:endParaRPr>
          </a:p>
        </p:txBody>
      </p:sp>
      <p:pic>
        <p:nvPicPr>
          <p:cNvPr id="10" name="Picture 2" descr="figure_01_04">
            <a:extLst>
              <a:ext uri="{FF2B5EF4-FFF2-40B4-BE49-F238E27FC236}">
                <a16:creationId xmlns:a16="http://schemas.microsoft.com/office/drawing/2014/main" xmlns="" id="{DFA11001-3D3D-463C-8FA5-799F0E1988A2}"/>
              </a:ext>
            </a:extLst>
          </p:cNvPr>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b="2165"/>
          <a:stretch/>
        </p:blipFill>
        <p:spPr bwMode="auto">
          <a:xfrm>
            <a:off x="2231841" y="-51516"/>
            <a:ext cx="8318500" cy="603927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486105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327150" y="984099"/>
            <a:ext cx="11614914" cy="4697289"/>
          </a:xfrm>
          <a:prstGeom prst="rect">
            <a:avLst/>
          </a:prstGeom>
        </p:spPr>
        <p:txBody>
          <a:bodyPr/>
          <a:lstStyle/>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7" name="Slide Number Placeholder 3"/>
          <p:cNvSpPr>
            <a:spLocks noGrp="1"/>
          </p:cNvSpPr>
          <p:nvPr>
            <p:ph type="sldNum" sz="quarter" idx="12"/>
          </p:nvPr>
        </p:nvSpPr>
        <p:spPr>
          <a:xfrm>
            <a:off x="1534158" y="5996117"/>
            <a:ext cx="539341" cy="365125"/>
          </a:xfrm>
        </p:spPr>
        <p:txBody>
          <a:bodyPr/>
          <a:lstStyle/>
          <a:p>
            <a:fld id="{7E50C373-F1D0-494F-8D6D-366C958B3429}" type="slidenum">
              <a:rPr lang="en-GB" sz="2000">
                <a:solidFill>
                  <a:schemeClr val="bg1"/>
                </a:solidFill>
              </a:rPr>
              <a:pPr/>
              <a:t>33</a:t>
            </a:fld>
            <a:endParaRPr lang="en-GB" sz="2000" dirty="0">
              <a:solidFill>
                <a:schemeClr val="bg1"/>
              </a:solidFill>
            </a:endParaRPr>
          </a:p>
        </p:txBody>
      </p:sp>
      <p:sp>
        <p:nvSpPr>
          <p:cNvPr id="8" name="TextBox 7"/>
          <p:cNvSpPr txBox="1"/>
          <p:nvPr/>
        </p:nvSpPr>
        <p:spPr>
          <a:xfrm>
            <a:off x="2708545" y="5996116"/>
            <a:ext cx="4733925" cy="369332"/>
          </a:xfrm>
          <a:prstGeom prst="rect">
            <a:avLst/>
          </a:prstGeom>
          <a:noFill/>
        </p:spPr>
        <p:txBody>
          <a:bodyPr wrap="none" rtlCol="0">
            <a:spAutoFit/>
          </a:bodyPr>
          <a:lstStyle/>
          <a:p>
            <a:r>
              <a:rPr lang="en-US" b="1" dirty="0">
                <a:solidFill>
                  <a:srgbClr val="FFC000"/>
                </a:solidFill>
              </a:rPr>
              <a:t>Department of Biochemistry and Biotechnology</a:t>
            </a:r>
          </a:p>
        </p:txBody>
      </p:sp>
      <p:sp>
        <p:nvSpPr>
          <p:cNvPr id="2" name="Rectangle 1">
            <a:extLst>
              <a:ext uri="{FF2B5EF4-FFF2-40B4-BE49-F238E27FC236}">
                <a16:creationId xmlns:a16="http://schemas.microsoft.com/office/drawing/2014/main" xmlns="" id="{5CF7ED80-FD1B-4FAF-9A44-0DC7036A1889}"/>
              </a:ext>
            </a:extLst>
          </p:cNvPr>
          <p:cNvSpPr/>
          <p:nvPr/>
        </p:nvSpPr>
        <p:spPr>
          <a:xfrm>
            <a:off x="2231841" y="6428767"/>
            <a:ext cx="7805531" cy="461665"/>
          </a:xfrm>
          <a:prstGeom prst="rect">
            <a:avLst/>
          </a:prstGeom>
        </p:spPr>
        <p:txBody>
          <a:bodyPr wrap="square">
            <a:spAutoFit/>
          </a:bodyPr>
          <a:lstStyle/>
          <a:p>
            <a:pPr algn="ctr"/>
            <a:r>
              <a:rPr lang="en-US" sz="2400" b="1" dirty="0"/>
              <a:t>Immunology</a:t>
            </a:r>
            <a:endParaRPr lang="en-US" sz="2400" i="1" dirty="0">
              <a:latin typeface="Arial Black" panose="020B0A04020102020204" pitchFamily="34" charset="0"/>
            </a:endParaRPr>
          </a:p>
        </p:txBody>
      </p:sp>
      <p:pic>
        <p:nvPicPr>
          <p:cNvPr id="9" name="Picture 2" descr="figure_01_04_01">
            <a:extLst>
              <a:ext uri="{FF2B5EF4-FFF2-40B4-BE49-F238E27FC236}">
                <a16:creationId xmlns:a16="http://schemas.microsoft.com/office/drawing/2014/main" xmlns="" id="{190A749D-08CF-4AF4-9AFF-4E06B701575F}"/>
              </a:ext>
            </a:extLst>
          </p:cNvPr>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b="3561"/>
          <a:stretch/>
        </p:blipFill>
        <p:spPr bwMode="auto">
          <a:xfrm>
            <a:off x="1868993" y="492552"/>
            <a:ext cx="8531225" cy="4902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4824163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09894" y="4049232"/>
            <a:ext cx="4997544" cy="1695475"/>
          </a:xfrm>
        </p:spPr>
        <p:txBody>
          <a:bodyPr>
            <a:normAutofit/>
          </a:bodyPr>
          <a:lstStyle/>
          <a:p>
            <a:pPr algn="just"/>
            <a:r>
              <a:rPr lang="en-US" sz="2000" dirty="0"/>
              <a:t>DCs were first characterized by Ralph Steinman. Dr. Steinman was awarded a share in the 2011 Nobel Prize in Physiology or Medicine for his seminal work.</a:t>
            </a:r>
          </a:p>
        </p:txBody>
      </p:sp>
      <p:sp>
        <p:nvSpPr>
          <p:cNvPr id="6" name="Content Placeholder 2"/>
          <p:cNvSpPr txBox="1">
            <a:spLocks/>
          </p:cNvSpPr>
          <p:nvPr/>
        </p:nvSpPr>
        <p:spPr>
          <a:xfrm>
            <a:off x="327150" y="984099"/>
            <a:ext cx="11614914" cy="4697289"/>
          </a:xfrm>
          <a:prstGeom prst="rect">
            <a:avLst/>
          </a:prstGeom>
        </p:spPr>
        <p:txBody>
          <a:bodyPr/>
          <a:lstStyle/>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7" name="Slide Number Placeholder 3"/>
          <p:cNvSpPr>
            <a:spLocks noGrp="1"/>
          </p:cNvSpPr>
          <p:nvPr>
            <p:ph type="sldNum" sz="quarter" idx="12"/>
          </p:nvPr>
        </p:nvSpPr>
        <p:spPr>
          <a:xfrm>
            <a:off x="1534158" y="5996117"/>
            <a:ext cx="552219" cy="365125"/>
          </a:xfrm>
        </p:spPr>
        <p:txBody>
          <a:bodyPr/>
          <a:lstStyle/>
          <a:p>
            <a:fld id="{7E50C373-F1D0-494F-8D6D-366C958B3429}" type="slidenum">
              <a:rPr lang="en-GB" sz="2000">
                <a:solidFill>
                  <a:schemeClr val="bg1"/>
                </a:solidFill>
              </a:rPr>
              <a:pPr/>
              <a:t>34</a:t>
            </a:fld>
            <a:endParaRPr lang="en-GB" sz="2000" dirty="0">
              <a:solidFill>
                <a:schemeClr val="bg1"/>
              </a:solidFill>
            </a:endParaRPr>
          </a:p>
        </p:txBody>
      </p:sp>
      <p:sp>
        <p:nvSpPr>
          <p:cNvPr id="8" name="TextBox 7"/>
          <p:cNvSpPr txBox="1"/>
          <p:nvPr/>
        </p:nvSpPr>
        <p:spPr>
          <a:xfrm>
            <a:off x="2708545" y="5996116"/>
            <a:ext cx="4733925" cy="369332"/>
          </a:xfrm>
          <a:prstGeom prst="rect">
            <a:avLst/>
          </a:prstGeom>
          <a:noFill/>
        </p:spPr>
        <p:txBody>
          <a:bodyPr wrap="none" rtlCol="0">
            <a:spAutoFit/>
          </a:bodyPr>
          <a:lstStyle/>
          <a:p>
            <a:r>
              <a:rPr lang="en-US" b="1" dirty="0">
                <a:solidFill>
                  <a:srgbClr val="FFC000"/>
                </a:solidFill>
              </a:rPr>
              <a:t>Department of Biochemistry and Biotechnology</a:t>
            </a:r>
          </a:p>
        </p:txBody>
      </p:sp>
      <p:sp>
        <p:nvSpPr>
          <p:cNvPr id="2" name="Rectangle 1">
            <a:extLst>
              <a:ext uri="{FF2B5EF4-FFF2-40B4-BE49-F238E27FC236}">
                <a16:creationId xmlns:a16="http://schemas.microsoft.com/office/drawing/2014/main" xmlns="" id="{5CF7ED80-FD1B-4FAF-9A44-0DC7036A1889}"/>
              </a:ext>
            </a:extLst>
          </p:cNvPr>
          <p:cNvSpPr/>
          <p:nvPr/>
        </p:nvSpPr>
        <p:spPr>
          <a:xfrm>
            <a:off x="2231841" y="6428767"/>
            <a:ext cx="7805531" cy="461665"/>
          </a:xfrm>
          <a:prstGeom prst="rect">
            <a:avLst/>
          </a:prstGeom>
        </p:spPr>
        <p:txBody>
          <a:bodyPr wrap="square">
            <a:spAutoFit/>
          </a:bodyPr>
          <a:lstStyle/>
          <a:p>
            <a:pPr algn="ctr"/>
            <a:r>
              <a:rPr lang="en-US" sz="2400" b="1" dirty="0"/>
              <a:t>Immunology</a:t>
            </a:r>
            <a:endParaRPr lang="en-US" sz="2400" i="1" dirty="0">
              <a:latin typeface="Arial Black" panose="020B0A04020102020204" pitchFamily="34" charset="0"/>
            </a:endParaRPr>
          </a:p>
        </p:txBody>
      </p:sp>
      <p:pic>
        <p:nvPicPr>
          <p:cNvPr id="10" name="Picture 2" descr="figure_01_04_02">
            <a:extLst>
              <a:ext uri="{FF2B5EF4-FFF2-40B4-BE49-F238E27FC236}">
                <a16:creationId xmlns:a16="http://schemas.microsoft.com/office/drawing/2014/main" xmlns="" id="{3FFABC8E-B150-44CD-BEA8-A2DE5B4F93A1}"/>
              </a:ext>
            </a:extLst>
          </p:cNvPr>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b="2694"/>
          <a:stretch/>
        </p:blipFill>
        <p:spPr bwMode="auto">
          <a:xfrm>
            <a:off x="809894" y="165299"/>
            <a:ext cx="8531225" cy="3657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4">
            <a:extLst>
              <a:ext uri="{FF2B5EF4-FFF2-40B4-BE49-F238E27FC236}">
                <a16:creationId xmlns:a16="http://schemas.microsoft.com/office/drawing/2014/main" xmlns="" id="{DCE1D659-29A5-49F4-BBAB-FD01146D61E4}"/>
              </a:ext>
            </a:extLst>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384563" y="3821456"/>
            <a:ext cx="2956556" cy="213083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7472954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534158" y="4459962"/>
            <a:ext cx="4997544" cy="1595116"/>
          </a:xfrm>
        </p:spPr>
        <p:txBody>
          <a:bodyPr>
            <a:normAutofit fontScale="90000"/>
          </a:bodyPr>
          <a:lstStyle/>
          <a:p>
            <a:r>
              <a:rPr lang="en-US" sz="2000" dirty="0">
                <a:latin typeface="+mn-lt"/>
              </a:rPr>
              <a:t>Neutrophils or PMN: polymorphonuclear leukocytes</a:t>
            </a:r>
            <a:br>
              <a:rPr lang="en-US" sz="2000" dirty="0">
                <a:latin typeface="+mn-lt"/>
              </a:rPr>
            </a:br>
            <a:r>
              <a:rPr lang="en-US" sz="2000" dirty="0">
                <a:latin typeface="+mn-lt"/>
              </a:rPr>
              <a:t/>
            </a:r>
            <a:br>
              <a:rPr lang="en-US" sz="2000" dirty="0">
                <a:latin typeface="+mn-lt"/>
              </a:rPr>
            </a:br>
            <a:r>
              <a:rPr lang="en-US" sz="2000" dirty="0">
                <a:latin typeface="+mn-lt"/>
              </a:rPr>
              <a:t>Cells in blood stream, not in healthy tissues</a:t>
            </a:r>
            <a:br>
              <a:rPr lang="en-US" sz="2000" dirty="0">
                <a:latin typeface="+mn-lt"/>
              </a:rPr>
            </a:br>
            <a:r>
              <a:rPr lang="en-US" sz="2000" dirty="0">
                <a:latin typeface="+mn-lt"/>
              </a:rPr>
              <a:t/>
            </a:r>
            <a:br>
              <a:rPr lang="en-US" sz="2000" dirty="0">
                <a:latin typeface="+mn-lt"/>
              </a:rPr>
            </a:br>
            <a:r>
              <a:rPr lang="en-US" sz="2000" dirty="0">
                <a:latin typeface="+mn-lt"/>
              </a:rPr>
              <a:t>Become attracted by activated macrophages</a:t>
            </a:r>
          </a:p>
        </p:txBody>
      </p:sp>
      <p:sp>
        <p:nvSpPr>
          <p:cNvPr id="6" name="Content Placeholder 2"/>
          <p:cNvSpPr txBox="1">
            <a:spLocks/>
          </p:cNvSpPr>
          <p:nvPr/>
        </p:nvSpPr>
        <p:spPr>
          <a:xfrm>
            <a:off x="327150" y="984099"/>
            <a:ext cx="11614914" cy="4697289"/>
          </a:xfrm>
          <a:prstGeom prst="rect">
            <a:avLst/>
          </a:prstGeom>
        </p:spPr>
        <p:txBody>
          <a:bodyPr/>
          <a:lstStyle/>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7" name="Slide Number Placeholder 3"/>
          <p:cNvSpPr>
            <a:spLocks noGrp="1"/>
          </p:cNvSpPr>
          <p:nvPr>
            <p:ph type="sldNum" sz="quarter" idx="12"/>
          </p:nvPr>
        </p:nvSpPr>
        <p:spPr>
          <a:xfrm>
            <a:off x="1534158" y="5996117"/>
            <a:ext cx="552219" cy="365125"/>
          </a:xfrm>
        </p:spPr>
        <p:txBody>
          <a:bodyPr/>
          <a:lstStyle/>
          <a:p>
            <a:fld id="{7E50C373-F1D0-494F-8D6D-366C958B3429}" type="slidenum">
              <a:rPr lang="en-GB" sz="2000">
                <a:solidFill>
                  <a:schemeClr val="bg1"/>
                </a:solidFill>
              </a:rPr>
              <a:pPr/>
              <a:t>35</a:t>
            </a:fld>
            <a:endParaRPr lang="en-GB" sz="2000" dirty="0">
              <a:solidFill>
                <a:schemeClr val="bg1"/>
              </a:solidFill>
            </a:endParaRPr>
          </a:p>
        </p:txBody>
      </p:sp>
      <p:sp>
        <p:nvSpPr>
          <p:cNvPr id="8" name="TextBox 7"/>
          <p:cNvSpPr txBox="1"/>
          <p:nvPr/>
        </p:nvSpPr>
        <p:spPr>
          <a:xfrm>
            <a:off x="2708545" y="5996116"/>
            <a:ext cx="4733925" cy="369332"/>
          </a:xfrm>
          <a:prstGeom prst="rect">
            <a:avLst/>
          </a:prstGeom>
          <a:noFill/>
        </p:spPr>
        <p:txBody>
          <a:bodyPr wrap="none" rtlCol="0">
            <a:spAutoFit/>
          </a:bodyPr>
          <a:lstStyle/>
          <a:p>
            <a:r>
              <a:rPr lang="en-US" b="1" dirty="0">
                <a:solidFill>
                  <a:srgbClr val="FFC000"/>
                </a:solidFill>
              </a:rPr>
              <a:t>Department of Biochemistry and Biotechnology</a:t>
            </a:r>
          </a:p>
        </p:txBody>
      </p:sp>
      <p:sp>
        <p:nvSpPr>
          <p:cNvPr id="2" name="Rectangle 1">
            <a:extLst>
              <a:ext uri="{FF2B5EF4-FFF2-40B4-BE49-F238E27FC236}">
                <a16:creationId xmlns:a16="http://schemas.microsoft.com/office/drawing/2014/main" xmlns="" id="{5CF7ED80-FD1B-4FAF-9A44-0DC7036A1889}"/>
              </a:ext>
            </a:extLst>
          </p:cNvPr>
          <p:cNvSpPr/>
          <p:nvPr/>
        </p:nvSpPr>
        <p:spPr>
          <a:xfrm>
            <a:off x="2231841" y="6428767"/>
            <a:ext cx="7805531" cy="461665"/>
          </a:xfrm>
          <a:prstGeom prst="rect">
            <a:avLst/>
          </a:prstGeom>
        </p:spPr>
        <p:txBody>
          <a:bodyPr wrap="square">
            <a:spAutoFit/>
          </a:bodyPr>
          <a:lstStyle/>
          <a:p>
            <a:pPr algn="ctr"/>
            <a:r>
              <a:rPr lang="en-US" sz="2400" b="1" dirty="0"/>
              <a:t>Immunology</a:t>
            </a:r>
            <a:endParaRPr lang="en-US" sz="2400" i="1" dirty="0">
              <a:latin typeface="Arial Black" panose="020B0A04020102020204" pitchFamily="34" charset="0"/>
            </a:endParaRPr>
          </a:p>
        </p:txBody>
      </p:sp>
      <p:pic>
        <p:nvPicPr>
          <p:cNvPr id="9" name="Picture 2" descr="figure_01_04_03">
            <a:extLst>
              <a:ext uri="{FF2B5EF4-FFF2-40B4-BE49-F238E27FC236}">
                <a16:creationId xmlns:a16="http://schemas.microsoft.com/office/drawing/2014/main" xmlns="" id="{C9F85C2B-70A1-400F-95C1-BAF3DA6D4BEB}"/>
              </a:ext>
            </a:extLst>
          </p:cNvPr>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b="2561"/>
          <a:stretch/>
        </p:blipFill>
        <p:spPr bwMode="auto">
          <a:xfrm>
            <a:off x="2086377" y="44978"/>
            <a:ext cx="7772400" cy="45166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4721292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534158" y="-64161"/>
            <a:ext cx="8776879" cy="1042092"/>
          </a:xfrm>
        </p:spPr>
        <p:txBody>
          <a:bodyPr>
            <a:normAutofit/>
          </a:bodyPr>
          <a:lstStyle/>
          <a:p>
            <a:pPr algn="ctr"/>
            <a:r>
              <a:rPr lang="en-US" sz="2800" b="1" dirty="0"/>
              <a:t>Neutrophil Recruitment </a:t>
            </a:r>
            <a:endParaRPr lang="en-GB" sz="3600" b="1" dirty="0">
              <a:latin typeface="Times New Roman" panose="02020603050405020304" pitchFamily="18" charset="0"/>
              <a:cs typeface="Times New Roman" panose="02020603050405020304" pitchFamily="18" charset="0"/>
            </a:endParaRPr>
          </a:p>
        </p:txBody>
      </p:sp>
      <p:sp>
        <p:nvSpPr>
          <p:cNvPr id="6" name="Content Placeholder 2"/>
          <p:cNvSpPr txBox="1">
            <a:spLocks/>
          </p:cNvSpPr>
          <p:nvPr/>
        </p:nvSpPr>
        <p:spPr>
          <a:xfrm>
            <a:off x="327150" y="984099"/>
            <a:ext cx="11614914" cy="4697289"/>
          </a:xfrm>
          <a:prstGeom prst="rect">
            <a:avLst/>
          </a:prstGeom>
        </p:spPr>
        <p:txBody>
          <a:bodyPr/>
          <a:lstStyle/>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7" name="Slide Number Placeholder 3"/>
          <p:cNvSpPr>
            <a:spLocks noGrp="1"/>
          </p:cNvSpPr>
          <p:nvPr>
            <p:ph type="sldNum" sz="quarter" idx="12"/>
          </p:nvPr>
        </p:nvSpPr>
        <p:spPr>
          <a:xfrm>
            <a:off x="1534158" y="5996117"/>
            <a:ext cx="552219" cy="365125"/>
          </a:xfrm>
        </p:spPr>
        <p:txBody>
          <a:bodyPr/>
          <a:lstStyle/>
          <a:p>
            <a:fld id="{7E50C373-F1D0-494F-8D6D-366C958B3429}" type="slidenum">
              <a:rPr lang="en-GB" sz="2000">
                <a:solidFill>
                  <a:schemeClr val="bg1"/>
                </a:solidFill>
              </a:rPr>
              <a:pPr/>
              <a:t>36</a:t>
            </a:fld>
            <a:endParaRPr lang="en-GB" sz="2000" dirty="0">
              <a:solidFill>
                <a:schemeClr val="bg1"/>
              </a:solidFill>
            </a:endParaRPr>
          </a:p>
        </p:txBody>
      </p:sp>
      <p:sp>
        <p:nvSpPr>
          <p:cNvPr id="8" name="TextBox 7"/>
          <p:cNvSpPr txBox="1"/>
          <p:nvPr/>
        </p:nvSpPr>
        <p:spPr>
          <a:xfrm>
            <a:off x="2708545" y="5996116"/>
            <a:ext cx="4733925" cy="369332"/>
          </a:xfrm>
          <a:prstGeom prst="rect">
            <a:avLst/>
          </a:prstGeom>
          <a:noFill/>
        </p:spPr>
        <p:txBody>
          <a:bodyPr wrap="none" rtlCol="0">
            <a:spAutoFit/>
          </a:bodyPr>
          <a:lstStyle/>
          <a:p>
            <a:r>
              <a:rPr lang="en-US" b="1" dirty="0">
                <a:solidFill>
                  <a:srgbClr val="FFC000"/>
                </a:solidFill>
              </a:rPr>
              <a:t>Department of Biochemistry and Biotechnology</a:t>
            </a:r>
          </a:p>
        </p:txBody>
      </p:sp>
      <p:sp>
        <p:nvSpPr>
          <p:cNvPr id="2" name="Rectangle 1">
            <a:extLst>
              <a:ext uri="{FF2B5EF4-FFF2-40B4-BE49-F238E27FC236}">
                <a16:creationId xmlns:a16="http://schemas.microsoft.com/office/drawing/2014/main" xmlns="" id="{5CF7ED80-FD1B-4FAF-9A44-0DC7036A1889}"/>
              </a:ext>
            </a:extLst>
          </p:cNvPr>
          <p:cNvSpPr/>
          <p:nvPr/>
        </p:nvSpPr>
        <p:spPr>
          <a:xfrm>
            <a:off x="2231841" y="6428767"/>
            <a:ext cx="7805531" cy="461665"/>
          </a:xfrm>
          <a:prstGeom prst="rect">
            <a:avLst/>
          </a:prstGeom>
        </p:spPr>
        <p:txBody>
          <a:bodyPr wrap="square">
            <a:spAutoFit/>
          </a:bodyPr>
          <a:lstStyle/>
          <a:p>
            <a:pPr algn="ctr"/>
            <a:r>
              <a:rPr lang="en-US" sz="2400" b="1" dirty="0"/>
              <a:t>Immunology</a:t>
            </a:r>
            <a:endParaRPr lang="en-US" sz="2400" i="1" dirty="0">
              <a:latin typeface="Arial Black" panose="020B0A04020102020204" pitchFamily="34" charset="0"/>
            </a:endParaRPr>
          </a:p>
        </p:txBody>
      </p:sp>
      <p:pic>
        <p:nvPicPr>
          <p:cNvPr id="9" name="Picture 2">
            <a:extLst>
              <a:ext uri="{FF2B5EF4-FFF2-40B4-BE49-F238E27FC236}">
                <a16:creationId xmlns:a16="http://schemas.microsoft.com/office/drawing/2014/main" xmlns="" id="{E71CA75A-556B-41DB-87DB-8E04BD9F7549}"/>
              </a:ext>
            </a:extLst>
          </p:cNvPr>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r="1314"/>
          <a:stretch/>
        </p:blipFill>
        <p:spPr bwMode="auto">
          <a:xfrm>
            <a:off x="1313686" y="779825"/>
            <a:ext cx="8562108" cy="518463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1860902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09893" y="4049232"/>
            <a:ext cx="9544721" cy="1695475"/>
          </a:xfrm>
        </p:spPr>
        <p:txBody>
          <a:bodyPr>
            <a:normAutofit/>
          </a:bodyPr>
          <a:lstStyle/>
          <a:p>
            <a:r>
              <a:rPr lang="en-US" sz="1800" dirty="0"/>
              <a:t>Contain </a:t>
            </a:r>
            <a:r>
              <a:rPr lang="en-US" sz="1800" dirty="0" err="1"/>
              <a:t>granula</a:t>
            </a:r>
            <a:r>
              <a:rPr lang="en-US" sz="1800" dirty="0"/>
              <a:t> with </a:t>
            </a:r>
            <a:r>
              <a:rPr lang="en-US" sz="1800" dirty="0" err="1"/>
              <a:t>argini</a:t>
            </a:r>
            <a:r>
              <a:rPr lang="en-US" sz="1800" dirty="0"/>
              <a:t>-rich basic proteins, which can be stained by eosin</a:t>
            </a:r>
            <a:br>
              <a:rPr lang="en-US" sz="1800" dirty="0"/>
            </a:br>
            <a:r>
              <a:rPr lang="en-US" sz="1800" dirty="0"/>
              <a:t/>
            </a:r>
            <a:br>
              <a:rPr lang="en-US" sz="1800" dirty="0"/>
            </a:br>
            <a:r>
              <a:rPr lang="en-US" sz="1800" dirty="0"/>
              <a:t>In peripheral tissue, low numbers in blood</a:t>
            </a:r>
            <a:br>
              <a:rPr lang="en-US" sz="1800" dirty="0"/>
            </a:br>
            <a:r>
              <a:rPr lang="en-US" sz="1800" dirty="0"/>
              <a:t/>
            </a:r>
            <a:br>
              <a:rPr lang="en-US" sz="1800" dirty="0"/>
            </a:br>
            <a:r>
              <a:rPr lang="en-US" sz="1800" dirty="0"/>
              <a:t>After activation, they release </a:t>
            </a:r>
            <a:r>
              <a:rPr lang="en-US" sz="1800" dirty="0" err="1"/>
              <a:t>granula</a:t>
            </a:r>
            <a:r>
              <a:rPr lang="en-US" sz="1800" dirty="0"/>
              <a:t> with toxic substances that kill microorganisms  esp. parasites but can also damage host in allergy;  release cytokines to attract other cells</a:t>
            </a:r>
          </a:p>
        </p:txBody>
      </p:sp>
      <p:sp>
        <p:nvSpPr>
          <p:cNvPr id="6" name="Content Placeholder 2"/>
          <p:cNvSpPr txBox="1">
            <a:spLocks/>
          </p:cNvSpPr>
          <p:nvPr/>
        </p:nvSpPr>
        <p:spPr>
          <a:xfrm>
            <a:off x="327150" y="984099"/>
            <a:ext cx="11614914" cy="4697289"/>
          </a:xfrm>
          <a:prstGeom prst="rect">
            <a:avLst/>
          </a:prstGeom>
        </p:spPr>
        <p:txBody>
          <a:bodyPr/>
          <a:lstStyle/>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7" name="Slide Number Placeholder 3"/>
          <p:cNvSpPr>
            <a:spLocks noGrp="1"/>
          </p:cNvSpPr>
          <p:nvPr>
            <p:ph type="sldNum" sz="quarter" idx="12"/>
          </p:nvPr>
        </p:nvSpPr>
        <p:spPr>
          <a:xfrm>
            <a:off x="1534158" y="5996117"/>
            <a:ext cx="552219" cy="365125"/>
          </a:xfrm>
        </p:spPr>
        <p:txBody>
          <a:bodyPr/>
          <a:lstStyle/>
          <a:p>
            <a:fld id="{7E50C373-F1D0-494F-8D6D-366C958B3429}" type="slidenum">
              <a:rPr lang="en-GB" sz="2000">
                <a:solidFill>
                  <a:schemeClr val="bg1"/>
                </a:solidFill>
              </a:rPr>
              <a:pPr/>
              <a:t>37</a:t>
            </a:fld>
            <a:endParaRPr lang="en-GB" sz="2000" dirty="0">
              <a:solidFill>
                <a:schemeClr val="bg1"/>
              </a:solidFill>
            </a:endParaRPr>
          </a:p>
        </p:txBody>
      </p:sp>
      <p:sp>
        <p:nvSpPr>
          <p:cNvPr id="8" name="TextBox 7"/>
          <p:cNvSpPr txBox="1"/>
          <p:nvPr/>
        </p:nvSpPr>
        <p:spPr>
          <a:xfrm>
            <a:off x="2708545" y="5996116"/>
            <a:ext cx="4733925" cy="369332"/>
          </a:xfrm>
          <a:prstGeom prst="rect">
            <a:avLst/>
          </a:prstGeom>
          <a:noFill/>
        </p:spPr>
        <p:txBody>
          <a:bodyPr wrap="none" rtlCol="0">
            <a:spAutoFit/>
          </a:bodyPr>
          <a:lstStyle/>
          <a:p>
            <a:r>
              <a:rPr lang="en-US" b="1" dirty="0">
                <a:solidFill>
                  <a:srgbClr val="FFC000"/>
                </a:solidFill>
              </a:rPr>
              <a:t>Department of Biochemistry and Biotechnology</a:t>
            </a:r>
          </a:p>
        </p:txBody>
      </p:sp>
      <p:sp>
        <p:nvSpPr>
          <p:cNvPr id="2" name="Rectangle 1">
            <a:extLst>
              <a:ext uri="{FF2B5EF4-FFF2-40B4-BE49-F238E27FC236}">
                <a16:creationId xmlns:a16="http://schemas.microsoft.com/office/drawing/2014/main" xmlns="" id="{5CF7ED80-FD1B-4FAF-9A44-0DC7036A1889}"/>
              </a:ext>
            </a:extLst>
          </p:cNvPr>
          <p:cNvSpPr/>
          <p:nvPr/>
        </p:nvSpPr>
        <p:spPr>
          <a:xfrm>
            <a:off x="2231841" y="6428767"/>
            <a:ext cx="7805531" cy="461665"/>
          </a:xfrm>
          <a:prstGeom prst="rect">
            <a:avLst/>
          </a:prstGeom>
        </p:spPr>
        <p:txBody>
          <a:bodyPr wrap="square">
            <a:spAutoFit/>
          </a:bodyPr>
          <a:lstStyle/>
          <a:p>
            <a:pPr algn="ctr"/>
            <a:r>
              <a:rPr lang="en-US" sz="2400" b="1" dirty="0"/>
              <a:t>Immunology</a:t>
            </a:r>
            <a:endParaRPr lang="en-US" sz="2400" i="1" dirty="0">
              <a:latin typeface="Arial Black" panose="020B0A04020102020204" pitchFamily="34" charset="0"/>
            </a:endParaRPr>
          </a:p>
        </p:txBody>
      </p:sp>
      <p:pic>
        <p:nvPicPr>
          <p:cNvPr id="9" name="Picture 2" descr="figure_01_04_04">
            <a:extLst>
              <a:ext uri="{FF2B5EF4-FFF2-40B4-BE49-F238E27FC236}">
                <a16:creationId xmlns:a16="http://schemas.microsoft.com/office/drawing/2014/main" xmlns="" id="{A152F74C-5DAF-4791-A8D5-037262E7D5BB}"/>
              </a:ext>
            </a:extLst>
          </p:cNvPr>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b="2647"/>
          <a:stretch/>
        </p:blipFill>
        <p:spPr bwMode="auto">
          <a:xfrm>
            <a:off x="1657953" y="234263"/>
            <a:ext cx="7848600" cy="38594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9979249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09893" y="4049232"/>
            <a:ext cx="9544721" cy="1695475"/>
          </a:xfrm>
        </p:spPr>
        <p:txBody>
          <a:bodyPr>
            <a:normAutofit/>
          </a:bodyPr>
          <a:lstStyle/>
          <a:p>
            <a:r>
              <a:rPr lang="en-US" sz="2400" dirty="0">
                <a:latin typeface="+mn-lt"/>
              </a:rPr>
              <a:t>Function similar to Eosinophils (common precursor) but differentiation is</a:t>
            </a:r>
            <a:br>
              <a:rPr lang="en-US" sz="2400" dirty="0">
                <a:latin typeface="+mn-lt"/>
              </a:rPr>
            </a:br>
            <a:r>
              <a:rPr lang="en-US" sz="2400" dirty="0">
                <a:latin typeface="+mn-lt"/>
              </a:rPr>
              <a:t>mediated by other cytokines (e.g. IL-3)</a:t>
            </a:r>
            <a:br>
              <a:rPr lang="en-US" sz="2400" dirty="0">
                <a:latin typeface="+mn-lt"/>
              </a:rPr>
            </a:br>
            <a:r>
              <a:rPr lang="en-US" sz="2400" dirty="0">
                <a:latin typeface="+mn-lt"/>
              </a:rPr>
              <a:t>low numbers in blood, recruitment and activation by cytokines, Fc receptor</a:t>
            </a:r>
            <a:br>
              <a:rPr lang="en-US" sz="2400" dirty="0">
                <a:latin typeface="+mn-lt"/>
              </a:rPr>
            </a:br>
            <a:r>
              <a:rPr lang="en-US" sz="2400" dirty="0">
                <a:latin typeface="+mn-lt"/>
              </a:rPr>
              <a:t>recognizes Ab-conjugated antigens, secretion of toxic granules</a:t>
            </a:r>
          </a:p>
        </p:txBody>
      </p:sp>
      <p:sp>
        <p:nvSpPr>
          <p:cNvPr id="6" name="Content Placeholder 2"/>
          <p:cNvSpPr txBox="1">
            <a:spLocks/>
          </p:cNvSpPr>
          <p:nvPr/>
        </p:nvSpPr>
        <p:spPr>
          <a:xfrm>
            <a:off x="327150" y="984099"/>
            <a:ext cx="11614914" cy="4697289"/>
          </a:xfrm>
          <a:prstGeom prst="rect">
            <a:avLst/>
          </a:prstGeom>
        </p:spPr>
        <p:txBody>
          <a:bodyPr/>
          <a:lstStyle/>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7" name="Slide Number Placeholder 3"/>
          <p:cNvSpPr>
            <a:spLocks noGrp="1"/>
          </p:cNvSpPr>
          <p:nvPr>
            <p:ph type="sldNum" sz="quarter" idx="12"/>
          </p:nvPr>
        </p:nvSpPr>
        <p:spPr>
          <a:xfrm>
            <a:off x="1534158" y="5996117"/>
            <a:ext cx="552219" cy="365125"/>
          </a:xfrm>
        </p:spPr>
        <p:txBody>
          <a:bodyPr/>
          <a:lstStyle/>
          <a:p>
            <a:fld id="{7E50C373-F1D0-494F-8D6D-366C958B3429}" type="slidenum">
              <a:rPr lang="en-GB" sz="2000">
                <a:solidFill>
                  <a:schemeClr val="bg1"/>
                </a:solidFill>
              </a:rPr>
              <a:pPr/>
              <a:t>38</a:t>
            </a:fld>
            <a:endParaRPr lang="en-GB" sz="2000" dirty="0">
              <a:solidFill>
                <a:schemeClr val="bg1"/>
              </a:solidFill>
            </a:endParaRPr>
          </a:p>
        </p:txBody>
      </p:sp>
      <p:sp>
        <p:nvSpPr>
          <p:cNvPr id="8" name="TextBox 7"/>
          <p:cNvSpPr txBox="1"/>
          <p:nvPr/>
        </p:nvSpPr>
        <p:spPr>
          <a:xfrm>
            <a:off x="2708545" y="5996116"/>
            <a:ext cx="4733925" cy="369332"/>
          </a:xfrm>
          <a:prstGeom prst="rect">
            <a:avLst/>
          </a:prstGeom>
          <a:noFill/>
        </p:spPr>
        <p:txBody>
          <a:bodyPr wrap="none" rtlCol="0">
            <a:spAutoFit/>
          </a:bodyPr>
          <a:lstStyle/>
          <a:p>
            <a:r>
              <a:rPr lang="en-US" b="1" dirty="0">
                <a:solidFill>
                  <a:srgbClr val="FFC000"/>
                </a:solidFill>
              </a:rPr>
              <a:t>Department of Biochemistry and Biotechnology</a:t>
            </a:r>
          </a:p>
        </p:txBody>
      </p:sp>
      <p:sp>
        <p:nvSpPr>
          <p:cNvPr id="2" name="Rectangle 1">
            <a:extLst>
              <a:ext uri="{FF2B5EF4-FFF2-40B4-BE49-F238E27FC236}">
                <a16:creationId xmlns:a16="http://schemas.microsoft.com/office/drawing/2014/main" xmlns="" id="{5CF7ED80-FD1B-4FAF-9A44-0DC7036A1889}"/>
              </a:ext>
            </a:extLst>
          </p:cNvPr>
          <p:cNvSpPr/>
          <p:nvPr/>
        </p:nvSpPr>
        <p:spPr>
          <a:xfrm>
            <a:off x="2231841" y="6428767"/>
            <a:ext cx="7805531" cy="461665"/>
          </a:xfrm>
          <a:prstGeom prst="rect">
            <a:avLst/>
          </a:prstGeom>
        </p:spPr>
        <p:txBody>
          <a:bodyPr wrap="square">
            <a:spAutoFit/>
          </a:bodyPr>
          <a:lstStyle/>
          <a:p>
            <a:pPr algn="ctr"/>
            <a:r>
              <a:rPr lang="en-US" sz="2400" b="1" dirty="0"/>
              <a:t>Immunology</a:t>
            </a:r>
            <a:endParaRPr lang="en-US" sz="2400" i="1" dirty="0">
              <a:latin typeface="Arial Black" panose="020B0A04020102020204" pitchFamily="34" charset="0"/>
            </a:endParaRPr>
          </a:p>
        </p:txBody>
      </p:sp>
      <p:pic>
        <p:nvPicPr>
          <p:cNvPr id="10" name="Picture 2" descr="figure_01_04_05">
            <a:extLst>
              <a:ext uri="{FF2B5EF4-FFF2-40B4-BE49-F238E27FC236}">
                <a16:creationId xmlns:a16="http://schemas.microsoft.com/office/drawing/2014/main" xmlns="" id="{003EDEA3-6935-427F-B2CB-24BFAB089420}"/>
              </a:ext>
            </a:extLst>
          </p:cNvPr>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b="4820"/>
          <a:stretch/>
        </p:blipFill>
        <p:spPr bwMode="auto">
          <a:xfrm>
            <a:off x="1534158" y="354402"/>
            <a:ext cx="8531225" cy="3352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1651904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326585D3-43EA-4D30-81FD-73C1620EE92B}"/>
              </a:ext>
            </a:extLst>
          </p:cNvPr>
          <p:cNvSpPr>
            <a:spLocks noGrp="1"/>
          </p:cNvSpPr>
          <p:nvPr>
            <p:ph type="sldNum" sz="quarter" idx="12"/>
          </p:nvPr>
        </p:nvSpPr>
        <p:spPr/>
        <p:txBody>
          <a:bodyPr/>
          <a:lstStyle/>
          <a:p>
            <a:fld id="{F4801FD5-11B4-DE43-ACA2-E85EEB9A6F9C}" type="slidenum">
              <a:rPr lang="en-US" smtClean="0"/>
              <a:pPr/>
              <a:t>39</a:t>
            </a:fld>
            <a:endParaRPr lang="en-US"/>
          </a:p>
        </p:txBody>
      </p:sp>
      <p:sp>
        <p:nvSpPr>
          <p:cNvPr id="3" name="Title 2">
            <a:extLst>
              <a:ext uri="{FF2B5EF4-FFF2-40B4-BE49-F238E27FC236}">
                <a16:creationId xmlns:a16="http://schemas.microsoft.com/office/drawing/2014/main" xmlns="" id="{A7C6DC62-F185-4280-BB85-800887EE2128}"/>
              </a:ext>
            </a:extLst>
          </p:cNvPr>
          <p:cNvSpPr>
            <a:spLocks noGrp="1"/>
          </p:cNvSpPr>
          <p:nvPr>
            <p:ph type="title"/>
          </p:nvPr>
        </p:nvSpPr>
        <p:spPr>
          <a:xfrm>
            <a:off x="1021724" y="2286000"/>
            <a:ext cx="10972800" cy="1143000"/>
          </a:xfrm>
        </p:spPr>
        <p:txBody>
          <a:bodyPr/>
          <a:lstStyle/>
          <a:p>
            <a:r>
              <a:rPr lang="en-US" b="1" dirty="0"/>
              <a:t>Introduction to Innate Immune response</a:t>
            </a:r>
            <a:endParaRPr lang="en-US" dirty="0"/>
          </a:p>
        </p:txBody>
      </p:sp>
    </p:spTree>
    <p:extLst>
      <p:ext uri="{BB962C8B-B14F-4D97-AF65-F5344CB8AC3E}">
        <p14:creationId xmlns:p14="http://schemas.microsoft.com/office/powerpoint/2010/main" xmlns="" val="2246117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534158" y="102361"/>
            <a:ext cx="8776879" cy="1314315"/>
          </a:xfrm>
        </p:spPr>
        <p:txBody>
          <a:bodyPr>
            <a:normAutofit/>
          </a:bodyPr>
          <a:lstStyle/>
          <a:p>
            <a:r>
              <a:rPr lang="en-US" sz="3600" b="1" dirty="0"/>
              <a:t>Importance of Immunology</a:t>
            </a:r>
            <a:endParaRPr lang="en-GB" sz="3600" b="1" dirty="0">
              <a:latin typeface="Times New Roman" panose="02020603050405020304" pitchFamily="18" charset="0"/>
              <a:cs typeface="Times New Roman" panose="02020603050405020304" pitchFamily="18" charset="0"/>
            </a:endParaRPr>
          </a:p>
        </p:txBody>
      </p:sp>
      <p:sp>
        <p:nvSpPr>
          <p:cNvPr id="6" name="Content Placeholder 2"/>
          <p:cNvSpPr txBox="1">
            <a:spLocks/>
          </p:cNvSpPr>
          <p:nvPr/>
        </p:nvSpPr>
        <p:spPr>
          <a:xfrm>
            <a:off x="327150" y="984099"/>
            <a:ext cx="11614914" cy="4697289"/>
          </a:xfrm>
          <a:prstGeom prst="rect">
            <a:avLst/>
          </a:prstGeom>
        </p:spPr>
        <p:txBody>
          <a:bodyPr/>
          <a:lstStyle/>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7" name="Slide Number Placeholder 3"/>
          <p:cNvSpPr>
            <a:spLocks noGrp="1"/>
          </p:cNvSpPr>
          <p:nvPr>
            <p:ph type="sldNum" sz="quarter" idx="12"/>
          </p:nvPr>
        </p:nvSpPr>
        <p:spPr>
          <a:xfrm>
            <a:off x="1534158" y="5996117"/>
            <a:ext cx="409135" cy="365125"/>
          </a:xfrm>
        </p:spPr>
        <p:txBody>
          <a:bodyPr/>
          <a:lstStyle/>
          <a:p>
            <a:fld id="{7E50C373-F1D0-494F-8D6D-366C958B3429}" type="slidenum">
              <a:rPr lang="en-GB" sz="2000">
                <a:solidFill>
                  <a:schemeClr val="bg1"/>
                </a:solidFill>
              </a:rPr>
              <a:pPr/>
              <a:t>4</a:t>
            </a:fld>
            <a:endParaRPr lang="en-GB" sz="2000" dirty="0">
              <a:solidFill>
                <a:schemeClr val="bg1"/>
              </a:solidFill>
            </a:endParaRPr>
          </a:p>
        </p:txBody>
      </p:sp>
      <p:sp>
        <p:nvSpPr>
          <p:cNvPr id="8" name="TextBox 7"/>
          <p:cNvSpPr txBox="1"/>
          <p:nvPr/>
        </p:nvSpPr>
        <p:spPr>
          <a:xfrm>
            <a:off x="2708545" y="5996116"/>
            <a:ext cx="4733925" cy="369332"/>
          </a:xfrm>
          <a:prstGeom prst="rect">
            <a:avLst/>
          </a:prstGeom>
          <a:noFill/>
        </p:spPr>
        <p:txBody>
          <a:bodyPr wrap="none" rtlCol="0">
            <a:spAutoFit/>
          </a:bodyPr>
          <a:lstStyle/>
          <a:p>
            <a:r>
              <a:rPr lang="en-US" b="1" dirty="0">
                <a:solidFill>
                  <a:srgbClr val="FFC000"/>
                </a:solidFill>
              </a:rPr>
              <a:t>Department of Biochemistry and Biotechnology</a:t>
            </a:r>
          </a:p>
        </p:txBody>
      </p:sp>
      <p:sp>
        <p:nvSpPr>
          <p:cNvPr id="10" name="Rectangle 9"/>
          <p:cNvSpPr/>
          <p:nvPr/>
        </p:nvSpPr>
        <p:spPr>
          <a:xfrm>
            <a:off x="327150" y="1640818"/>
            <a:ext cx="11614914" cy="3539430"/>
          </a:xfrm>
          <a:prstGeom prst="rect">
            <a:avLst/>
          </a:prstGeom>
        </p:spPr>
        <p:txBody>
          <a:bodyPr wrap="square">
            <a:spAutoFit/>
          </a:bodyPr>
          <a:lstStyle/>
          <a:p>
            <a:pPr algn="just"/>
            <a:endParaRPr lang="en-US" sz="2800" dirty="0"/>
          </a:p>
          <a:p>
            <a:pPr algn="just"/>
            <a:r>
              <a:rPr lang="en-US" sz="2800" dirty="0"/>
              <a:t>A) Vaccines</a:t>
            </a:r>
          </a:p>
          <a:p>
            <a:pPr algn="just"/>
            <a:r>
              <a:rPr lang="en-US" sz="2800" dirty="0"/>
              <a:t>B) Recombinant DNA technology</a:t>
            </a:r>
          </a:p>
          <a:p>
            <a:pPr algn="just"/>
            <a:r>
              <a:rPr lang="en-US" sz="2800" dirty="0"/>
              <a:t>C) Monoclonal and Polyclonal Antibody technology</a:t>
            </a:r>
          </a:p>
          <a:p>
            <a:pPr algn="just"/>
            <a:r>
              <a:rPr lang="en-US" sz="2800" dirty="0"/>
              <a:t>D) Improving transplant outcomes</a:t>
            </a:r>
          </a:p>
          <a:p>
            <a:pPr algn="just"/>
            <a:r>
              <a:rPr lang="en-US" sz="2800" dirty="0"/>
              <a:t>E) Treatment outcomes</a:t>
            </a:r>
          </a:p>
          <a:p>
            <a:pPr algn="just"/>
            <a:r>
              <a:rPr lang="en-US" sz="2800" dirty="0"/>
              <a:t>F) Global eradication of diseases</a:t>
            </a:r>
          </a:p>
          <a:p>
            <a:endParaRPr lang="en-US" sz="2800" dirty="0"/>
          </a:p>
        </p:txBody>
      </p:sp>
      <p:sp>
        <p:nvSpPr>
          <p:cNvPr id="2" name="Rectangle 1">
            <a:extLst>
              <a:ext uri="{FF2B5EF4-FFF2-40B4-BE49-F238E27FC236}">
                <a16:creationId xmlns:a16="http://schemas.microsoft.com/office/drawing/2014/main" xmlns="" id="{5CF7ED80-FD1B-4FAF-9A44-0DC7036A1889}"/>
              </a:ext>
            </a:extLst>
          </p:cNvPr>
          <p:cNvSpPr/>
          <p:nvPr/>
        </p:nvSpPr>
        <p:spPr>
          <a:xfrm>
            <a:off x="2231841" y="6428767"/>
            <a:ext cx="7805531" cy="461665"/>
          </a:xfrm>
          <a:prstGeom prst="rect">
            <a:avLst/>
          </a:prstGeom>
        </p:spPr>
        <p:txBody>
          <a:bodyPr wrap="square">
            <a:spAutoFit/>
          </a:bodyPr>
          <a:lstStyle/>
          <a:p>
            <a:pPr algn="ctr"/>
            <a:r>
              <a:rPr lang="en-US" sz="2400" b="1" dirty="0"/>
              <a:t>Immunology</a:t>
            </a:r>
            <a:endParaRPr lang="en-US" sz="2400" i="1" dirty="0">
              <a:latin typeface="Arial Black" panose="020B0A04020102020204" pitchFamily="34" charset="0"/>
            </a:endParaRPr>
          </a:p>
        </p:txBody>
      </p:sp>
    </p:spTree>
    <p:extLst>
      <p:ext uri="{BB962C8B-B14F-4D97-AF65-F5344CB8AC3E}">
        <p14:creationId xmlns:p14="http://schemas.microsoft.com/office/powerpoint/2010/main" xmlns="" val="42141400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534158" y="102361"/>
            <a:ext cx="8776879" cy="1483041"/>
          </a:xfrm>
        </p:spPr>
        <p:txBody>
          <a:bodyPr>
            <a:normAutofit/>
          </a:bodyPr>
          <a:lstStyle/>
          <a:p>
            <a:pPr algn="ctr"/>
            <a:r>
              <a:rPr lang="en-US" sz="2800" b="1" dirty="0"/>
              <a:t>Features of Innate Immune Response</a:t>
            </a:r>
            <a:endParaRPr lang="en-GB" sz="3600" b="1" dirty="0">
              <a:latin typeface="Times New Roman" panose="02020603050405020304" pitchFamily="18" charset="0"/>
              <a:cs typeface="Times New Roman" panose="02020603050405020304" pitchFamily="18" charset="0"/>
            </a:endParaRPr>
          </a:p>
        </p:txBody>
      </p:sp>
      <p:sp>
        <p:nvSpPr>
          <p:cNvPr id="6" name="Content Placeholder 2"/>
          <p:cNvSpPr txBox="1">
            <a:spLocks/>
          </p:cNvSpPr>
          <p:nvPr/>
        </p:nvSpPr>
        <p:spPr>
          <a:xfrm>
            <a:off x="327150" y="984099"/>
            <a:ext cx="11614914" cy="4697289"/>
          </a:xfrm>
          <a:prstGeom prst="rect">
            <a:avLst/>
          </a:prstGeom>
        </p:spPr>
        <p:txBody>
          <a:bodyPr/>
          <a:lstStyle/>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7" name="Slide Number Placeholder 3"/>
          <p:cNvSpPr>
            <a:spLocks noGrp="1"/>
          </p:cNvSpPr>
          <p:nvPr>
            <p:ph type="sldNum" sz="quarter" idx="12"/>
          </p:nvPr>
        </p:nvSpPr>
        <p:spPr>
          <a:xfrm>
            <a:off x="1534158" y="5996117"/>
            <a:ext cx="552219" cy="365125"/>
          </a:xfrm>
        </p:spPr>
        <p:txBody>
          <a:bodyPr/>
          <a:lstStyle/>
          <a:p>
            <a:fld id="{7E50C373-F1D0-494F-8D6D-366C958B3429}" type="slidenum">
              <a:rPr lang="en-GB" sz="2000">
                <a:solidFill>
                  <a:schemeClr val="bg1"/>
                </a:solidFill>
              </a:rPr>
              <a:pPr/>
              <a:t>40</a:t>
            </a:fld>
            <a:endParaRPr lang="en-GB" sz="2000" dirty="0">
              <a:solidFill>
                <a:schemeClr val="bg1"/>
              </a:solidFill>
            </a:endParaRPr>
          </a:p>
        </p:txBody>
      </p:sp>
      <p:sp>
        <p:nvSpPr>
          <p:cNvPr id="8" name="TextBox 7"/>
          <p:cNvSpPr txBox="1"/>
          <p:nvPr/>
        </p:nvSpPr>
        <p:spPr>
          <a:xfrm>
            <a:off x="2708545" y="5996116"/>
            <a:ext cx="4733925" cy="369332"/>
          </a:xfrm>
          <a:prstGeom prst="rect">
            <a:avLst/>
          </a:prstGeom>
          <a:noFill/>
        </p:spPr>
        <p:txBody>
          <a:bodyPr wrap="none" rtlCol="0">
            <a:spAutoFit/>
          </a:bodyPr>
          <a:lstStyle/>
          <a:p>
            <a:r>
              <a:rPr lang="en-US" b="1" dirty="0">
                <a:solidFill>
                  <a:srgbClr val="FFC000"/>
                </a:solidFill>
              </a:rPr>
              <a:t>Department of Biochemistry and Biotechnology</a:t>
            </a:r>
          </a:p>
        </p:txBody>
      </p:sp>
      <p:sp>
        <p:nvSpPr>
          <p:cNvPr id="10" name="Rectangle 9"/>
          <p:cNvSpPr/>
          <p:nvPr/>
        </p:nvSpPr>
        <p:spPr>
          <a:xfrm>
            <a:off x="850065" y="2164055"/>
            <a:ext cx="11014785" cy="3108543"/>
          </a:xfrm>
          <a:prstGeom prst="rect">
            <a:avLst/>
          </a:prstGeom>
        </p:spPr>
        <p:txBody>
          <a:bodyPr wrap="square">
            <a:spAutoFit/>
          </a:bodyPr>
          <a:lstStyle/>
          <a:p>
            <a:r>
              <a:rPr lang="en-US" sz="2800" dirty="0"/>
              <a:t>Barrier Defense</a:t>
            </a:r>
          </a:p>
          <a:p>
            <a:r>
              <a:rPr lang="en-US" sz="2800" dirty="0"/>
              <a:t>Complement Activation</a:t>
            </a:r>
          </a:p>
          <a:p>
            <a:r>
              <a:rPr lang="en-US" sz="2800" dirty="0"/>
              <a:t>Pattern Recognition</a:t>
            </a:r>
          </a:p>
          <a:p>
            <a:r>
              <a:rPr lang="en-US" sz="2800" dirty="0"/>
              <a:t>Inflammation</a:t>
            </a:r>
          </a:p>
          <a:p>
            <a:r>
              <a:rPr lang="en-US" sz="2800" dirty="0"/>
              <a:t>Phagocytosis</a:t>
            </a:r>
          </a:p>
          <a:p>
            <a:pPr marL="0" indent="0" algn="just">
              <a:buNone/>
            </a:pPr>
            <a:endParaRPr lang="en-US" sz="2800" dirty="0"/>
          </a:p>
          <a:p>
            <a:pPr marL="0" indent="0">
              <a:buNone/>
            </a:pPr>
            <a:endParaRPr lang="en-US" sz="2800" dirty="0"/>
          </a:p>
        </p:txBody>
      </p:sp>
      <p:sp>
        <p:nvSpPr>
          <p:cNvPr id="2" name="Rectangle 1">
            <a:extLst>
              <a:ext uri="{FF2B5EF4-FFF2-40B4-BE49-F238E27FC236}">
                <a16:creationId xmlns:a16="http://schemas.microsoft.com/office/drawing/2014/main" xmlns="" id="{5CF7ED80-FD1B-4FAF-9A44-0DC7036A1889}"/>
              </a:ext>
            </a:extLst>
          </p:cNvPr>
          <p:cNvSpPr/>
          <p:nvPr/>
        </p:nvSpPr>
        <p:spPr>
          <a:xfrm>
            <a:off x="2231841" y="6428767"/>
            <a:ext cx="7805531" cy="461665"/>
          </a:xfrm>
          <a:prstGeom prst="rect">
            <a:avLst/>
          </a:prstGeom>
        </p:spPr>
        <p:txBody>
          <a:bodyPr wrap="square">
            <a:spAutoFit/>
          </a:bodyPr>
          <a:lstStyle/>
          <a:p>
            <a:pPr algn="ctr"/>
            <a:r>
              <a:rPr lang="en-US" sz="2400" b="1" dirty="0"/>
              <a:t>Immunology</a:t>
            </a:r>
            <a:endParaRPr lang="en-US" sz="2400" i="1" dirty="0">
              <a:latin typeface="Arial Black" panose="020B0A04020102020204" pitchFamily="34" charset="0"/>
            </a:endParaRPr>
          </a:p>
        </p:txBody>
      </p:sp>
    </p:spTree>
    <p:extLst>
      <p:ext uri="{BB962C8B-B14F-4D97-AF65-F5344CB8AC3E}">
        <p14:creationId xmlns:p14="http://schemas.microsoft.com/office/powerpoint/2010/main" xmlns="" val="20199651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327150" y="984099"/>
            <a:ext cx="11614914" cy="4697289"/>
          </a:xfrm>
          <a:prstGeom prst="rect">
            <a:avLst/>
          </a:prstGeom>
        </p:spPr>
        <p:txBody>
          <a:bodyPr/>
          <a:lstStyle/>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7" name="Slide Number Placeholder 3"/>
          <p:cNvSpPr>
            <a:spLocks noGrp="1"/>
          </p:cNvSpPr>
          <p:nvPr>
            <p:ph type="sldNum" sz="quarter" idx="12"/>
          </p:nvPr>
        </p:nvSpPr>
        <p:spPr>
          <a:xfrm>
            <a:off x="1534158" y="5996117"/>
            <a:ext cx="552219" cy="365125"/>
          </a:xfrm>
        </p:spPr>
        <p:txBody>
          <a:bodyPr/>
          <a:lstStyle/>
          <a:p>
            <a:fld id="{7E50C373-F1D0-494F-8D6D-366C958B3429}" type="slidenum">
              <a:rPr lang="en-GB" sz="2000">
                <a:solidFill>
                  <a:schemeClr val="bg1"/>
                </a:solidFill>
              </a:rPr>
              <a:pPr/>
              <a:t>41</a:t>
            </a:fld>
            <a:endParaRPr lang="en-GB" sz="2000" dirty="0">
              <a:solidFill>
                <a:schemeClr val="bg1"/>
              </a:solidFill>
            </a:endParaRPr>
          </a:p>
        </p:txBody>
      </p:sp>
      <p:sp>
        <p:nvSpPr>
          <p:cNvPr id="8" name="TextBox 7"/>
          <p:cNvSpPr txBox="1"/>
          <p:nvPr/>
        </p:nvSpPr>
        <p:spPr>
          <a:xfrm>
            <a:off x="2708545" y="5996116"/>
            <a:ext cx="4733925" cy="369332"/>
          </a:xfrm>
          <a:prstGeom prst="rect">
            <a:avLst/>
          </a:prstGeom>
          <a:noFill/>
        </p:spPr>
        <p:txBody>
          <a:bodyPr wrap="none" rtlCol="0">
            <a:spAutoFit/>
          </a:bodyPr>
          <a:lstStyle/>
          <a:p>
            <a:r>
              <a:rPr lang="en-US" b="1" dirty="0">
                <a:solidFill>
                  <a:srgbClr val="FFC000"/>
                </a:solidFill>
              </a:rPr>
              <a:t>Department of Biochemistry and Biotechnology</a:t>
            </a:r>
          </a:p>
        </p:txBody>
      </p:sp>
      <p:sp>
        <p:nvSpPr>
          <p:cNvPr id="2" name="Rectangle 1">
            <a:extLst>
              <a:ext uri="{FF2B5EF4-FFF2-40B4-BE49-F238E27FC236}">
                <a16:creationId xmlns:a16="http://schemas.microsoft.com/office/drawing/2014/main" xmlns="" id="{5CF7ED80-FD1B-4FAF-9A44-0DC7036A1889}"/>
              </a:ext>
            </a:extLst>
          </p:cNvPr>
          <p:cNvSpPr/>
          <p:nvPr/>
        </p:nvSpPr>
        <p:spPr>
          <a:xfrm>
            <a:off x="2231841" y="6428767"/>
            <a:ext cx="7805531" cy="461665"/>
          </a:xfrm>
          <a:prstGeom prst="rect">
            <a:avLst/>
          </a:prstGeom>
        </p:spPr>
        <p:txBody>
          <a:bodyPr wrap="square">
            <a:spAutoFit/>
          </a:bodyPr>
          <a:lstStyle/>
          <a:p>
            <a:pPr algn="ctr"/>
            <a:r>
              <a:rPr lang="en-US" sz="2400" b="1" dirty="0"/>
              <a:t>Immunology</a:t>
            </a:r>
            <a:endParaRPr lang="en-US" sz="2400" i="1" dirty="0">
              <a:latin typeface="Arial Black" panose="020B0A04020102020204" pitchFamily="34" charset="0"/>
            </a:endParaRPr>
          </a:p>
        </p:txBody>
      </p:sp>
      <p:pic>
        <p:nvPicPr>
          <p:cNvPr id="10" name="Picture 2">
            <a:extLst>
              <a:ext uri="{FF2B5EF4-FFF2-40B4-BE49-F238E27FC236}">
                <a16:creationId xmlns:a16="http://schemas.microsoft.com/office/drawing/2014/main" xmlns="" id="{96F0302F-EAC8-40D3-BDD6-28E7C301C958}"/>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738649" y="-64161"/>
            <a:ext cx="7559898" cy="606027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4256829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534158" y="-64161"/>
            <a:ext cx="8776879" cy="1042092"/>
          </a:xfrm>
        </p:spPr>
        <p:txBody>
          <a:bodyPr>
            <a:normAutofit/>
          </a:bodyPr>
          <a:lstStyle/>
          <a:p>
            <a:r>
              <a:rPr lang="en-US" sz="2800" b="1" dirty="0"/>
              <a:t>Barriers of the Host Immune System</a:t>
            </a:r>
          </a:p>
        </p:txBody>
      </p:sp>
      <p:sp>
        <p:nvSpPr>
          <p:cNvPr id="6" name="Content Placeholder 2"/>
          <p:cNvSpPr txBox="1">
            <a:spLocks/>
          </p:cNvSpPr>
          <p:nvPr/>
        </p:nvSpPr>
        <p:spPr>
          <a:xfrm>
            <a:off x="327150" y="984099"/>
            <a:ext cx="11614914" cy="4697289"/>
          </a:xfrm>
          <a:prstGeom prst="rect">
            <a:avLst/>
          </a:prstGeom>
        </p:spPr>
        <p:txBody>
          <a:bodyPr/>
          <a:lstStyle/>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7" name="Slide Number Placeholder 3"/>
          <p:cNvSpPr>
            <a:spLocks noGrp="1"/>
          </p:cNvSpPr>
          <p:nvPr>
            <p:ph type="sldNum" sz="quarter" idx="12"/>
          </p:nvPr>
        </p:nvSpPr>
        <p:spPr>
          <a:xfrm>
            <a:off x="1534158" y="5996117"/>
            <a:ext cx="552219" cy="365125"/>
          </a:xfrm>
        </p:spPr>
        <p:txBody>
          <a:bodyPr/>
          <a:lstStyle/>
          <a:p>
            <a:fld id="{7E50C373-F1D0-494F-8D6D-366C958B3429}" type="slidenum">
              <a:rPr lang="en-GB" sz="2000">
                <a:solidFill>
                  <a:schemeClr val="bg1"/>
                </a:solidFill>
              </a:rPr>
              <a:pPr/>
              <a:t>42</a:t>
            </a:fld>
            <a:endParaRPr lang="en-GB" sz="2000" dirty="0">
              <a:solidFill>
                <a:schemeClr val="bg1"/>
              </a:solidFill>
            </a:endParaRPr>
          </a:p>
        </p:txBody>
      </p:sp>
      <p:sp>
        <p:nvSpPr>
          <p:cNvPr id="8" name="TextBox 7"/>
          <p:cNvSpPr txBox="1"/>
          <p:nvPr/>
        </p:nvSpPr>
        <p:spPr>
          <a:xfrm>
            <a:off x="2708545" y="5996116"/>
            <a:ext cx="4733925" cy="369332"/>
          </a:xfrm>
          <a:prstGeom prst="rect">
            <a:avLst/>
          </a:prstGeom>
          <a:noFill/>
        </p:spPr>
        <p:txBody>
          <a:bodyPr wrap="none" rtlCol="0">
            <a:spAutoFit/>
          </a:bodyPr>
          <a:lstStyle/>
          <a:p>
            <a:r>
              <a:rPr lang="en-US" b="1" dirty="0">
                <a:solidFill>
                  <a:srgbClr val="FFC000"/>
                </a:solidFill>
              </a:rPr>
              <a:t>Department of Biochemistry and Biotechnology</a:t>
            </a:r>
          </a:p>
        </p:txBody>
      </p:sp>
      <p:sp>
        <p:nvSpPr>
          <p:cNvPr id="2" name="Rectangle 1">
            <a:extLst>
              <a:ext uri="{FF2B5EF4-FFF2-40B4-BE49-F238E27FC236}">
                <a16:creationId xmlns:a16="http://schemas.microsoft.com/office/drawing/2014/main" xmlns="" id="{5CF7ED80-FD1B-4FAF-9A44-0DC7036A1889}"/>
              </a:ext>
            </a:extLst>
          </p:cNvPr>
          <p:cNvSpPr/>
          <p:nvPr/>
        </p:nvSpPr>
        <p:spPr>
          <a:xfrm>
            <a:off x="2231841" y="6428767"/>
            <a:ext cx="7805531" cy="461665"/>
          </a:xfrm>
          <a:prstGeom prst="rect">
            <a:avLst/>
          </a:prstGeom>
        </p:spPr>
        <p:txBody>
          <a:bodyPr wrap="square">
            <a:spAutoFit/>
          </a:bodyPr>
          <a:lstStyle/>
          <a:p>
            <a:pPr algn="ctr"/>
            <a:r>
              <a:rPr lang="en-US" sz="2400" b="1" dirty="0"/>
              <a:t>Immunology</a:t>
            </a:r>
            <a:endParaRPr lang="en-US" sz="2400" i="1" dirty="0">
              <a:latin typeface="Arial Black" panose="020B0A04020102020204" pitchFamily="34" charset="0"/>
            </a:endParaRPr>
          </a:p>
        </p:txBody>
      </p:sp>
      <p:pic>
        <p:nvPicPr>
          <p:cNvPr id="9" name="Picture 2" descr="figure_02_06">
            <a:extLst>
              <a:ext uri="{FF2B5EF4-FFF2-40B4-BE49-F238E27FC236}">
                <a16:creationId xmlns:a16="http://schemas.microsoft.com/office/drawing/2014/main" xmlns="" id="{EFC9BAF2-AF05-461B-B0DB-01449A3E9BF8}"/>
              </a:ext>
            </a:extLst>
          </p:cNvPr>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b="3948"/>
          <a:stretch/>
        </p:blipFill>
        <p:spPr bwMode="auto">
          <a:xfrm>
            <a:off x="809894" y="1041250"/>
            <a:ext cx="8531225" cy="48352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070768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534158" y="-64161"/>
            <a:ext cx="8776879" cy="1042092"/>
          </a:xfrm>
        </p:spPr>
        <p:txBody>
          <a:bodyPr>
            <a:normAutofit/>
          </a:bodyPr>
          <a:lstStyle/>
          <a:p>
            <a:r>
              <a:rPr lang="en-US" sz="2800" b="1" dirty="0"/>
              <a:t>Distribution of lymphoid tissues in the body</a:t>
            </a:r>
          </a:p>
        </p:txBody>
      </p:sp>
      <p:sp>
        <p:nvSpPr>
          <p:cNvPr id="6" name="Content Placeholder 2"/>
          <p:cNvSpPr txBox="1">
            <a:spLocks/>
          </p:cNvSpPr>
          <p:nvPr/>
        </p:nvSpPr>
        <p:spPr>
          <a:xfrm>
            <a:off x="327150" y="984099"/>
            <a:ext cx="11614914" cy="4697289"/>
          </a:xfrm>
          <a:prstGeom prst="rect">
            <a:avLst/>
          </a:prstGeom>
        </p:spPr>
        <p:txBody>
          <a:bodyPr/>
          <a:lstStyle/>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7" name="Slide Number Placeholder 3"/>
          <p:cNvSpPr>
            <a:spLocks noGrp="1"/>
          </p:cNvSpPr>
          <p:nvPr>
            <p:ph type="sldNum" sz="quarter" idx="12"/>
          </p:nvPr>
        </p:nvSpPr>
        <p:spPr>
          <a:xfrm>
            <a:off x="1534158" y="5996117"/>
            <a:ext cx="552219" cy="365125"/>
          </a:xfrm>
        </p:spPr>
        <p:txBody>
          <a:bodyPr/>
          <a:lstStyle/>
          <a:p>
            <a:fld id="{7E50C373-F1D0-494F-8D6D-366C958B3429}" type="slidenum">
              <a:rPr lang="en-GB" sz="2000">
                <a:solidFill>
                  <a:schemeClr val="bg1"/>
                </a:solidFill>
              </a:rPr>
              <a:pPr/>
              <a:t>43</a:t>
            </a:fld>
            <a:endParaRPr lang="en-GB" sz="2000" dirty="0">
              <a:solidFill>
                <a:schemeClr val="bg1"/>
              </a:solidFill>
            </a:endParaRPr>
          </a:p>
        </p:txBody>
      </p:sp>
      <p:sp>
        <p:nvSpPr>
          <p:cNvPr id="8" name="TextBox 7"/>
          <p:cNvSpPr txBox="1"/>
          <p:nvPr/>
        </p:nvSpPr>
        <p:spPr>
          <a:xfrm>
            <a:off x="2708545" y="5996116"/>
            <a:ext cx="4733925" cy="369332"/>
          </a:xfrm>
          <a:prstGeom prst="rect">
            <a:avLst/>
          </a:prstGeom>
          <a:noFill/>
        </p:spPr>
        <p:txBody>
          <a:bodyPr wrap="none" rtlCol="0">
            <a:spAutoFit/>
          </a:bodyPr>
          <a:lstStyle/>
          <a:p>
            <a:r>
              <a:rPr lang="en-US" b="1" dirty="0">
                <a:solidFill>
                  <a:srgbClr val="FFC000"/>
                </a:solidFill>
              </a:rPr>
              <a:t>Department of Biochemistry and Biotechnology</a:t>
            </a:r>
          </a:p>
        </p:txBody>
      </p:sp>
      <p:sp>
        <p:nvSpPr>
          <p:cNvPr id="2" name="Rectangle 1">
            <a:extLst>
              <a:ext uri="{FF2B5EF4-FFF2-40B4-BE49-F238E27FC236}">
                <a16:creationId xmlns:a16="http://schemas.microsoft.com/office/drawing/2014/main" xmlns="" id="{5CF7ED80-FD1B-4FAF-9A44-0DC7036A1889}"/>
              </a:ext>
            </a:extLst>
          </p:cNvPr>
          <p:cNvSpPr/>
          <p:nvPr/>
        </p:nvSpPr>
        <p:spPr>
          <a:xfrm>
            <a:off x="2231841" y="6428767"/>
            <a:ext cx="7805531" cy="461665"/>
          </a:xfrm>
          <a:prstGeom prst="rect">
            <a:avLst/>
          </a:prstGeom>
        </p:spPr>
        <p:txBody>
          <a:bodyPr wrap="square">
            <a:spAutoFit/>
          </a:bodyPr>
          <a:lstStyle/>
          <a:p>
            <a:pPr algn="ctr"/>
            <a:r>
              <a:rPr lang="en-US" sz="2400" b="1" dirty="0"/>
              <a:t>Immunology</a:t>
            </a:r>
            <a:endParaRPr lang="en-US" sz="2400" i="1" dirty="0">
              <a:latin typeface="Arial Black" panose="020B0A04020102020204" pitchFamily="34" charset="0"/>
            </a:endParaRPr>
          </a:p>
        </p:txBody>
      </p:sp>
      <p:grpSp>
        <p:nvGrpSpPr>
          <p:cNvPr id="4" name="Group 3">
            <a:extLst>
              <a:ext uri="{FF2B5EF4-FFF2-40B4-BE49-F238E27FC236}">
                <a16:creationId xmlns:a16="http://schemas.microsoft.com/office/drawing/2014/main" xmlns="" id="{E3CEC835-E89C-4C6B-957B-627E5FBE1765}"/>
              </a:ext>
            </a:extLst>
          </p:cNvPr>
          <p:cNvGrpSpPr/>
          <p:nvPr/>
        </p:nvGrpSpPr>
        <p:grpSpPr>
          <a:xfrm>
            <a:off x="2596736" y="667976"/>
            <a:ext cx="7281863" cy="4568763"/>
            <a:chOff x="2596736" y="667976"/>
            <a:chExt cx="7281863" cy="4568763"/>
          </a:xfrm>
        </p:grpSpPr>
        <p:grpSp>
          <p:nvGrpSpPr>
            <p:cNvPr id="10" name="Group 9">
              <a:extLst>
                <a:ext uri="{FF2B5EF4-FFF2-40B4-BE49-F238E27FC236}">
                  <a16:creationId xmlns:a16="http://schemas.microsoft.com/office/drawing/2014/main" xmlns="" id="{AEB9568D-53C0-459A-9077-C9CD3042BAD4}"/>
                </a:ext>
              </a:extLst>
            </p:cNvPr>
            <p:cNvGrpSpPr/>
            <p:nvPr/>
          </p:nvGrpSpPr>
          <p:grpSpPr>
            <a:xfrm>
              <a:off x="2596736" y="667976"/>
              <a:ext cx="7281863" cy="4568763"/>
              <a:chOff x="1500116" y="743311"/>
              <a:chExt cx="7281863" cy="4568763"/>
            </a:xfrm>
          </p:grpSpPr>
          <p:pic>
            <p:nvPicPr>
              <p:cNvPr id="11" name="Picture 2" descr="figure_01_08">
                <a:extLst>
                  <a:ext uri="{FF2B5EF4-FFF2-40B4-BE49-F238E27FC236}">
                    <a16:creationId xmlns:a16="http://schemas.microsoft.com/office/drawing/2014/main" xmlns="" id="{751A1E2E-04F4-472D-9936-3448FAED0DCF}"/>
                  </a:ext>
                </a:extLst>
              </p:cNvPr>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b="2604"/>
              <a:stretch/>
            </p:blipFill>
            <p:spPr bwMode="auto">
              <a:xfrm>
                <a:off x="1500116" y="743311"/>
                <a:ext cx="7281863" cy="45687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 name="Oval 11">
                <a:extLst>
                  <a:ext uri="{FF2B5EF4-FFF2-40B4-BE49-F238E27FC236}">
                    <a16:creationId xmlns:a16="http://schemas.microsoft.com/office/drawing/2014/main" xmlns="" id="{9EA3B1F7-2002-41E3-9B65-1F9EE37564BE}"/>
                  </a:ext>
                </a:extLst>
              </p:cNvPr>
              <p:cNvSpPr/>
              <p:nvPr/>
            </p:nvSpPr>
            <p:spPr>
              <a:xfrm>
                <a:off x="2209800" y="2057400"/>
                <a:ext cx="1600200" cy="609600"/>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xmlns="" id="{196974D9-ED64-4D9C-8F54-BA53E0AED263}"/>
                  </a:ext>
                </a:extLst>
              </p:cNvPr>
              <p:cNvSpPr/>
              <p:nvPr/>
            </p:nvSpPr>
            <p:spPr>
              <a:xfrm>
                <a:off x="2362200" y="944989"/>
                <a:ext cx="1600200" cy="609600"/>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xmlns="" id="{5796D5A1-F39E-4284-BFAE-888AA93EF751}"/>
                  </a:ext>
                </a:extLst>
              </p:cNvPr>
              <p:cNvSpPr/>
              <p:nvPr/>
            </p:nvSpPr>
            <p:spPr>
              <a:xfrm>
                <a:off x="6732515" y="2305966"/>
                <a:ext cx="1240051" cy="358559"/>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xmlns="" id="{C6030D4B-D477-4B85-AE01-C3FE3A6BA52E}"/>
                  </a:ext>
                </a:extLst>
              </p:cNvPr>
              <p:cNvSpPr/>
              <p:nvPr/>
            </p:nvSpPr>
            <p:spPr>
              <a:xfrm>
                <a:off x="6732516" y="3429000"/>
                <a:ext cx="1828800" cy="685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xmlns="" id="{19C11581-2D34-4C41-813C-FE2ADD78CFC9}"/>
                  </a:ext>
                </a:extLst>
              </p:cNvPr>
              <p:cNvSpPr/>
              <p:nvPr/>
            </p:nvSpPr>
            <p:spPr>
              <a:xfrm>
                <a:off x="6705600" y="2667000"/>
                <a:ext cx="1600200" cy="415420"/>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Oval 18">
              <a:extLst>
                <a:ext uri="{FF2B5EF4-FFF2-40B4-BE49-F238E27FC236}">
                  <a16:creationId xmlns:a16="http://schemas.microsoft.com/office/drawing/2014/main" xmlns="" id="{2AF6A926-9EBB-4688-8C05-A7EAE5196D32}"/>
                </a:ext>
              </a:extLst>
            </p:cNvPr>
            <p:cNvSpPr/>
            <p:nvPr/>
          </p:nvSpPr>
          <p:spPr>
            <a:xfrm>
              <a:off x="7652391" y="1534862"/>
              <a:ext cx="1416795" cy="3504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Rectangle 20">
            <a:extLst>
              <a:ext uri="{FF2B5EF4-FFF2-40B4-BE49-F238E27FC236}">
                <a16:creationId xmlns:a16="http://schemas.microsoft.com/office/drawing/2014/main" xmlns="" id="{1C8D1D0E-D8B2-4720-8BAC-278C3927CA0B}"/>
              </a:ext>
            </a:extLst>
          </p:cNvPr>
          <p:cNvSpPr/>
          <p:nvPr/>
        </p:nvSpPr>
        <p:spPr>
          <a:xfrm>
            <a:off x="8601868" y="4483394"/>
            <a:ext cx="2125663" cy="1352729"/>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xmlns="" id="{FB134B54-12C7-48A5-8492-978C5AB8661D}"/>
              </a:ext>
            </a:extLst>
          </p:cNvPr>
          <p:cNvSpPr txBox="1"/>
          <p:nvPr/>
        </p:nvSpPr>
        <p:spPr>
          <a:xfrm>
            <a:off x="8609806" y="4533213"/>
            <a:ext cx="2125663" cy="1477328"/>
          </a:xfrm>
          <a:prstGeom prst="rect">
            <a:avLst/>
          </a:prstGeom>
          <a:noFill/>
        </p:spPr>
        <p:txBody>
          <a:bodyPr wrap="square">
            <a:spAutoFit/>
          </a:bodyPr>
          <a:lstStyle/>
          <a:p>
            <a:r>
              <a:rPr lang="en-US" b="1" dirty="0"/>
              <a:t>MALT, BALT</a:t>
            </a:r>
          </a:p>
          <a:p>
            <a:r>
              <a:rPr lang="en-US" b="1" dirty="0"/>
              <a:t>GALT</a:t>
            </a:r>
          </a:p>
          <a:p>
            <a:r>
              <a:rPr lang="en-US" b="1" dirty="0"/>
              <a:t>NALT</a:t>
            </a:r>
          </a:p>
          <a:p>
            <a:r>
              <a:rPr lang="en-US" b="1" dirty="0"/>
              <a:t>SALT</a:t>
            </a:r>
          </a:p>
          <a:p>
            <a:endParaRPr lang="en-US" b="1" dirty="0"/>
          </a:p>
        </p:txBody>
      </p:sp>
      <p:sp>
        <p:nvSpPr>
          <p:cNvPr id="23" name="TextBox 22">
            <a:extLst>
              <a:ext uri="{FF2B5EF4-FFF2-40B4-BE49-F238E27FC236}">
                <a16:creationId xmlns:a16="http://schemas.microsoft.com/office/drawing/2014/main" xmlns="" id="{D18AAF8F-E3C6-4D38-B787-0754EF328257}"/>
              </a:ext>
            </a:extLst>
          </p:cNvPr>
          <p:cNvSpPr txBox="1"/>
          <p:nvPr/>
        </p:nvSpPr>
        <p:spPr>
          <a:xfrm>
            <a:off x="1008845" y="4728965"/>
            <a:ext cx="3657600" cy="477054"/>
          </a:xfrm>
          <a:prstGeom prst="rect">
            <a:avLst/>
          </a:prstGeom>
          <a:noFill/>
        </p:spPr>
        <p:txBody>
          <a:bodyPr wrap="square" rtlCol="0">
            <a:spAutoFit/>
          </a:bodyPr>
          <a:lstStyle/>
          <a:p>
            <a:r>
              <a:rPr lang="en-US" sz="2500" b="1" dirty="0">
                <a:solidFill>
                  <a:srgbClr val="FF0000"/>
                </a:solidFill>
              </a:rPr>
              <a:t>Primary lymphoid tissues</a:t>
            </a:r>
          </a:p>
        </p:txBody>
      </p:sp>
      <p:sp>
        <p:nvSpPr>
          <p:cNvPr id="24" name="TextBox 23">
            <a:extLst>
              <a:ext uri="{FF2B5EF4-FFF2-40B4-BE49-F238E27FC236}">
                <a16:creationId xmlns:a16="http://schemas.microsoft.com/office/drawing/2014/main" xmlns="" id="{96FC9BC7-99C5-4CB4-8116-46E12DC5A7AC}"/>
              </a:ext>
            </a:extLst>
          </p:cNvPr>
          <p:cNvSpPr txBox="1"/>
          <p:nvPr/>
        </p:nvSpPr>
        <p:spPr>
          <a:xfrm>
            <a:off x="1008845" y="5262496"/>
            <a:ext cx="4343400" cy="477054"/>
          </a:xfrm>
          <a:prstGeom prst="rect">
            <a:avLst/>
          </a:prstGeom>
          <a:noFill/>
        </p:spPr>
        <p:txBody>
          <a:bodyPr wrap="square" rtlCol="0">
            <a:spAutoFit/>
          </a:bodyPr>
          <a:lstStyle/>
          <a:p>
            <a:r>
              <a:rPr lang="en-US" sz="2500" b="1" dirty="0">
                <a:solidFill>
                  <a:srgbClr val="92D050"/>
                </a:solidFill>
              </a:rPr>
              <a:t>Secondary lymphoid tissues</a:t>
            </a:r>
          </a:p>
        </p:txBody>
      </p:sp>
    </p:spTree>
    <p:extLst>
      <p:ext uri="{BB962C8B-B14F-4D97-AF65-F5344CB8AC3E}">
        <p14:creationId xmlns:p14="http://schemas.microsoft.com/office/powerpoint/2010/main" xmlns="" val="40657610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534158" y="-64161"/>
            <a:ext cx="8776879" cy="1042092"/>
          </a:xfrm>
        </p:spPr>
        <p:txBody>
          <a:bodyPr>
            <a:normAutofit/>
          </a:bodyPr>
          <a:lstStyle/>
          <a:p>
            <a:r>
              <a:rPr lang="en-US" sz="2800" b="1" dirty="0"/>
              <a:t>Primary and Secondary Lymph organs</a:t>
            </a:r>
          </a:p>
        </p:txBody>
      </p:sp>
      <p:sp>
        <p:nvSpPr>
          <p:cNvPr id="6" name="Content Placeholder 2"/>
          <p:cNvSpPr txBox="1">
            <a:spLocks/>
          </p:cNvSpPr>
          <p:nvPr/>
        </p:nvSpPr>
        <p:spPr>
          <a:xfrm>
            <a:off x="327150" y="984099"/>
            <a:ext cx="11614914" cy="4697289"/>
          </a:xfrm>
          <a:prstGeom prst="rect">
            <a:avLst/>
          </a:prstGeom>
        </p:spPr>
        <p:txBody>
          <a:bodyPr/>
          <a:lstStyle/>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7" name="Slide Number Placeholder 3"/>
          <p:cNvSpPr>
            <a:spLocks noGrp="1"/>
          </p:cNvSpPr>
          <p:nvPr>
            <p:ph type="sldNum" sz="quarter" idx="12"/>
          </p:nvPr>
        </p:nvSpPr>
        <p:spPr>
          <a:xfrm>
            <a:off x="1534158" y="5996117"/>
            <a:ext cx="552219" cy="365125"/>
          </a:xfrm>
        </p:spPr>
        <p:txBody>
          <a:bodyPr/>
          <a:lstStyle/>
          <a:p>
            <a:fld id="{7E50C373-F1D0-494F-8D6D-366C958B3429}" type="slidenum">
              <a:rPr lang="en-GB" sz="2000">
                <a:solidFill>
                  <a:schemeClr val="bg1"/>
                </a:solidFill>
              </a:rPr>
              <a:pPr/>
              <a:t>44</a:t>
            </a:fld>
            <a:endParaRPr lang="en-GB" sz="2000" dirty="0">
              <a:solidFill>
                <a:schemeClr val="bg1"/>
              </a:solidFill>
            </a:endParaRPr>
          </a:p>
        </p:txBody>
      </p:sp>
      <p:sp>
        <p:nvSpPr>
          <p:cNvPr id="8" name="TextBox 7"/>
          <p:cNvSpPr txBox="1"/>
          <p:nvPr/>
        </p:nvSpPr>
        <p:spPr>
          <a:xfrm>
            <a:off x="2708545" y="5996116"/>
            <a:ext cx="4733925" cy="369332"/>
          </a:xfrm>
          <a:prstGeom prst="rect">
            <a:avLst/>
          </a:prstGeom>
          <a:noFill/>
        </p:spPr>
        <p:txBody>
          <a:bodyPr wrap="none" rtlCol="0">
            <a:spAutoFit/>
          </a:bodyPr>
          <a:lstStyle/>
          <a:p>
            <a:r>
              <a:rPr lang="en-US" b="1" dirty="0">
                <a:solidFill>
                  <a:srgbClr val="FFC000"/>
                </a:solidFill>
              </a:rPr>
              <a:t>Department of Biochemistry and Biotechnology</a:t>
            </a:r>
          </a:p>
        </p:txBody>
      </p:sp>
      <p:sp>
        <p:nvSpPr>
          <p:cNvPr id="2" name="Rectangle 1">
            <a:extLst>
              <a:ext uri="{FF2B5EF4-FFF2-40B4-BE49-F238E27FC236}">
                <a16:creationId xmlns:a16="http://schemas.microsoft.com/office/drawing/2014/main" xmlns="" id="{5CF7ED80-FD1B-4FAF-9A44-0DC7036A1889}"/>
              </a:ext>
            </a:extLst>
          </p:cNvPr>
          <p:cNvSpPr/>
          <p:nvPr/>
        </p:nvSpPr>
        <p:spPr>
          <a:xfrm>
            <a:off x="2231841" y="6428767"/>
            <a:ext cx="7805531" cy="461665"/>
          </a:xfrm>
          <a:prstGeom prst="rect">
            <a:avLst/>
          </a:prstGeom>
        </p:spPr>
        <p:txBody>
          <a:bodyPr wrap="square">
            <a:spAutoFit/>
          </a:bodyPr>
          <a:lstStyle/>
          <a:p>
            <a:pPr algn="ctr"/>
            <a:r>
              <a:rPr lang="en-US" sz="2400" b="1" dirty="0"/>
              <a:t>Immunology</a:t>
            </a:r>
            <a:endParaRPr lang="en-US" sz="2400" i="1" dirty="0">
              <a:latin typeface="Arial Black" panose="020B0A04020102020204" pitchFamily="34" charset="0"/>
            </a:endParaRPr>
          </a:p>
        </p:txBody>
      </p:sp>
      <p:grpSp>
        <p:nvGrpSpPr>
          <p:cNvPr id="10" name="Group 9">
            <a:extLst>
              <a:ext uri="{FF2B5EF4-FFF2-40B4-BE49-F238E27FC236}">
                <a16:creationId xmlns:a16="http://schemas.microsoft.com/office/drawing/2014/main" xmlns="" id="{5611B4AB-F655-46E2-B309-5F3ED70CF8E2}"/>
              </a:ext>
            </a:extLst>
          </p:cNvPr>
          <p:cNvGrpSpPr/>
          <p:nvPr/>
        </p:nvGrpSpPr>
        <p:grpSpPr>
          <a:xfrm>
            <a:off x="1993005" y="753213"/>
            <a:ext cx="6934200" cy="4928175"/>
            <a:chOff x="2362200" y="1091625"/>
            <a:chExt cx="6934200" cy="4928175"/>
          </a:xfrm>
        </p:grpSpPr>
        <p:pic>
          <p:nvPicPr>
            <p:cNvPr id="11" name="Picture 2">
              <a:extLst>
                <a:ext uri="{FF2B5EF4-FFF2-40B4-BE49-F238E27FC236}">
                  <a16:creationId xmlns:a16="http://schemas.microsoft.com/office/drawing/2014/main" xmlns="" id="{EAF6E675-BC7C-4FA7-8D1A-C2C7D1026FA1}"/>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62200" y="1238249"/>
              <a:ext cx="3885817" cy="478155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cxnSp>
          <p:nvCxnSpPr>
            <p:cNvPr id="12" name="Straight Arrow Connector 11">
              <a:extLst>
                <a:ext uri="{FF2B5EF4-FFF2-40B4-BE49-F238E27FC236}">
                  <a16:creationId xmlns:a16="http://schemas.microsoft.com/office/drawing/2014/main" xmlns="" id="{754FC3B6-5E43-463D-A5F6-4C501824E3FF}"/>
                </a:ext>
              </a:extLst>
            </p:cNvPr>
            <p:cNvCxnSpPr/>
            <p:nvPr/>
          </p:nvCxnSpPr>
          <p:spPr>
            <a:xfrm flipH="1">
              <a:off x="5181600" y="1447800"/>
              <a:ext cx="1828800" cy="1447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xmlns="" id="{096AF819-5FE6-4380-B60B-817D7B38F934}"/>
                </a:ext>
              </a:extLst>
            </p:cNvPr>
            <p:cNvSpPr txBox="1"/>
            <p:nvPr/>
          </p:nvSpPr>
          <p:spPr>
            <a:xfrm>
              <a:off x="6934200" y="1091625"/>
              <a:ext cx="1752600" cy="584775"/>
            </a:xfrm>
            <a:prstGeom prst="rect">
              <a:avLst/>
            </a:prstGeom>
            <a:noFill/>
          </p:spPr>
          <p:txBody>
            <a:bodyPr wrap="square" rtlCol="0">
              <a:spAutoFit/>
            </a:bodyPr>
            <a:lstStyle/>
            <a:p>
              <a:r>
                <a:rPr lang="en-US" sz="3200" b="1" dirty="0">
                  <a:solidFill>
                    <a:srgbClr val="FF0000"/>
                  </a:solidFill>
                </a:rPr>
                <a:t>Thymus</a:t>
              </a:r>
            </a:p>
          </p:txBody>
        </p:sp>
        <p:cxnSp>
          <p:nvCxnSpPr>
            <p:cNvPr id="14" name="Straight Arrow Connector 13">
              <a:extLst>
                <a:ext uri="{FF2B5EF4-FFF2-40B4-BE49-F238E27FC236}">
                  <a16:creationId xmlns:a16="http://schemas.microsoft.com/office/drawing/2014/main" xmlns="" id="{CA8F8AFB-0D19-4B59-A937-7F092E2FDC1C}"/>
                </a:ext>
              </a:extLst>
            </p:cNvPr>
            <p:cNvCxnSpPr/>
            <p:nvPr/>
          </p:nvCxnSpPr>
          <p:spPr>
            <a:xfrm flipH="1">
              <a:off x="5562600" y="3124200"/>
              <a:ext cx="1828800" cy="1447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xmlns="" id="{F3D57983-5DA0-403E-AF44-8C3D5FA81DF5}"/>
                </a:ext>
              </a:extLst>
            </p:cNvPr>
            <p:cNvSpPr txBox="1"/>
            <p:nvPr/>
          </p:nvSpPr>
          <p:spPr>
            <a:xfrm>
              <a:off x="7391400" y="2743200"/>
              <a:ext cx="1752600" cy="584775"/>
            </a:xfrm>
            <a:prstGeom prst="rect">
              <a:avLst/>
            </a:prstGeom>
            <a:noFill/>
          </p:spPr>
          <p:txBody>
            <a:bodyPr wrap="square" rtlCol="0">
              <a:spAutoFit/>
            </a:bodyPr>
            <a:lstStyle/>
            <a:p>
              <a:r>
                <a:rPr lang="en-US" sz="3200" b="1" dirty="0">
                  <a:solidFill>
                    <a:srgbClr val="92D050"/>
                  </a:solidFill>
                </a:rPr>
                <a:t>Spleen</a:t>
              </a:r>
            </a:p>
          </p:txBody>
        </p:sp>
        <p:sp>
          <p:nvSpPr>
            <p:cNvPr id="16" name="TextBox 15">
              <a:extLst>
                <a:ext uri="{FF2B5EF4-FFF2-40B4-BE49-F238E27FC236}">
                  <a16:creationId xmlns:a16="http://schemas.microsoft.com/office/drawing/2014/main" xmlns="" id="{0057CF7F-E255-4BE3-9188-95129DC0D0AB}"/>
                </a:ext>
              </a:extLst>
            </p:cNvPr>
            <p:cNvSpPr txBox="1"/>
            <p:nvPr/>
          </p:nvSpPr>
          <p:spPr>
            <a:xfrm>
              <a:off x="6743700" y="4343400"/>
              <a:ext cx="2400300" cy="584775"/>
            </a:xfrm>
            <a:prstGeom prst="rect">
              <a:avLst/>
            </a:prstGeom>
            <a:noFill/>
          </p:spPr>
          <p:txBody>
            <a:bodyPr wrap="square" rtlCol="0">
              <a:spAutoFit/>
            </a:bodyPr>
            <a:lstStyle/>
            <a:p>
              <a:r>
                <a:rPr lang="en-US" sz="3200" b="1" dirty="0">
                  <a:solidFill>
                    <a:srgbClr val="92D050"/>
                  </a:solidFill>
                </a:rPr>
                <a:t>Lymph node</a:t>
              </a:r>
            </a:p>
          </p:txBody>
        </p:sp>
        <p:cxnSp>
          <p:nvCxnSpPr>
            <p:cNvPr id="17" name="Straight Arrow Connector 16">
              <a:extLst>
                <a:ext uri="{FF2B5EF4-FFF2-40B4-BE49-F238E27FC236}">
                  <a16:creationId xmlns:a16="http://schemas.microsoft.com/office/drawing/2014/main" xmlns="" id="{A7E75699-D24F-44E2-87C5-C0740662F572}"/>
                </a:ext>
              </a:extLst>
            </p:cNvPr>
            <p:cNvCxnSpPr/>
            <p:nvPr/>
          </p:nvCxnSpPr>
          <p:spPr>
            <a:xfrm flipH="1">
              <a:off x="6019800" y="4724400"/>
              <a:ext cx="7239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xmlns="" id="{5B15E28E-CEE6-4133-9106-BA32EA590962}"/>
                </a:ext>
              </a:extLst>
            </p:cNvPr>
            <p:cNvSpPr txBox="1"/>
            <p:nvPr/>
          </p:nvSpPr>
          <p:spPr>
            <a:xfrm>
              <a:off x="6934200" y="5410200"/>
              <a:ext cx="2362200" cy="553998"/>
            </a:xfrm>
            <a:prstGeom prst="rect">
              <a:avLst/>
            </a:prstGeom>
            <a:noFill/>
          </p:spPr>
          <p:txBody>
            <a:bodyPr wrap="square" rtlCol="0">
              <a:spAutoFit/>
            </a:bodyPr>
            <a:lstStyle/>
            <a:p>
              <a:r>
                <a:rPr lang="en-US" sz="3000" b="1" dirty="0">
                  <a:solidFill>
                    <a:srgbClr val="FF0000"/>
                  </a:solidFill>
                </a:rPr>
                <a:t>Bone Barrow</a:t>
              </a:r>
            </a:p>
          </p:txBody>
        </p:sp>
        <p:cxnSp>
          <p:nvCxnSpPr>
            <p:cNvPr id="19" name="Straight Arrow Connector 18">
              <a:extLst>
                <a:ext uri="{FF2B5EF4-FFF2-40B4-BE49-F238E27FC236}">
                  <a16:creationId xmlns:a16="http://schemas.microsoft.com/office/drawing/2014/main" xmlns="" id="{E4D17A1E-B920-4D0F-B4C7-30F2ABD5E73E}"/>
                </a:ext>
              </a:extLst>
            </p:cNvPr>
            <p:cNvCxnSpPr/>
            <p:nvPr/>
          </p:nvCxnSpPr>
          <p:spPr>
            <a:xfrm flipH="1" flipV="1">
              <a:off x="6172200" y="5410200"/>
              <a:ext cx="7620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3432194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534158" y="-64161"/>
            <a:ext cx="8776879" cy="1042092"/>
          </a:xfrm>
        </p:spPr>
        <p:txBody>
          <a:bodyPr>
            <a:normAutofit/>
          </a:bodyPr>
          <a:lstStyle/>
          <a:p>
            <a:r>
              <a:rPr lang="en-US" sz="2800" b="1" dirty="0"/>
              <a:t>Organization of a lymph node</a:t>
            </a:r>
          </a:p>
        </p:txBody>
      </p:sp>
      <p:sp>
        <p:nvSpPr>
          <p:cNvPr id="6" name="Content Placeholder 2"/>
          <p:cNvSpPr txBox="1">
            <a:spLocks/>
          </p:cNvSpPr>
          <p:nvPr/>
        </p:nvSpPr>
        <p:spPr>
          <a:xfrm>
            <a:off x="327150" y="984099"/>
            <a:ext cx="11614914" cy="4697289"/>
          </a:xfrm>
          <a:prstGeom prst="rect">
            <a:avLst/>
          </a:prstGeom>
        </p:spPr>
        <p:txBody>
          <a:bodyPr/>
          <a:lstStyle/>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7" name="Slide Number Placeholder 3"/>
          <p:cNvSpPr>
            <a:spLocks noGrp="1"/>
          </p:cNvSpPr>
          <p:nvPr>
            <p:ph type="sldNum" sz="quarter" idx="12"/>
          </p:nvPr>
        </p:nvSpPr>
        <p:spPr>
          <a:xfrm>
            <a:off x="1534158" y="5996117"/>
            <a:ext cx="552219" cy="365125"/>
          </a:xfrm>
        </p:spPr>
        <p:txBody>
          <a:bodyPr/>
          <a:lstStyle/>
          <a:p>
            <a:fld id="{7E50C373-F1D0-494F-8D6D-366C958B3429}" type="slidenum">
              <a:rPr lang="en-GB" sz="2000">
                <a:solidFill>
                  <a:schemeClr val="bg1"/>
                </a:solidFill>
              </a:rPr>
              <a:pPr/>
              <a:t>45</a:t>
            </a:fld>
            <a:endParaRPr lang="en-GB" sz="2000" dirty="0">
              <a:solidFill>
                <a:schemeClr val="bg1"/>
              </a:solidFill>
            </a:endParaRPr>
          </a:p>
        </p:txBody>
      </p:sp>
      <p:sp>
        <p:nvSpPr>
          <p:cNvPr id="8" name="TextBox 7"/>
          <p:cNvSpPr txBox="1"/>
          <p:nvPr/>
        </p:nvSpPr>
        <p:spPr>
          <a:xfrm>
            <a:off x="2708545" y="5996116"/>
            <a:ext cx="4733925" cy="369332"/>
          </a:xfrm>
          <a:prstGeom prst="rect">
            <a:avLst/>
          </a:prstGeom>
          <a:noFill/>
        </p:spPr>
        <p:txBody>
          <a:bodyPr wrap="none" rtlCol="0">
            <a:spAutoFit/>
          </a:bodyPr>
          <a:lstStyle/>
          <a:p>
            <a:r>
              <a:rPr lang="en-US" b="1" dirty="0">
                <a:solidFill>
                  <a:srgbClr val="FFC000"/>
                </a:solidFill>
              </a:rPr>
              <a:t>Department of Biochemistry and Biotechnology</a:t>
            </a:r>
          </a:p>
        </p:txBody>
      </p:sp>
      <p:sp>
        <p:nvSpPr>
          <p:cNvPr id="2" name="Rectangle 1">
            <a:extLst>
              <a:ext uri="{FF2B5EF4-FFF2-40B4-BE49-F238E27FC236}">
                <a16:creationId xmlns:a16="http://schemas.microsoft.com/office/drawing/2014/main" xmlns="" id="{5CF7ED80-FD1B-4FAF-9A44-0DC7036A1889}"/>
              </a:ext>
            </a:extLst>
          </p:cNvPr>
          <p:cNvSpPr/>
          <p:nvPr/>
        </p:nvSpPr>
        <p:spPr>
          <a:xfrm>
            <a:off x="2231841" y="6428767"/>
            <a:ext cx="7805531" cy="461665"/>
          </a:xfrm>
          <a:prstGeom prst="rect">
            <a:avLst/>
          </a:prstGeom>
        </p:spPr>
        <p:txBody>
          <a:bodyPr wrap="square">
            <a:spAutoFit/>
          </a:bodyPr>
          <a:lstStyle/>
          <a:p>
            <a:pPr algn="ctr"/>
            <a:r>
              <a:rPr lang="en-US" sz="2400" b="1" dirty="0"/>
              <a:t>Immunology</a:t>
            </a:r>
            <a:endParaRPr lang="en-US" sz="2400" i="1" dirty="0">
              <a:latin typeface="Arial Black" panose="020B0A04020102020204" pitchFamily="34" charset="0"/>
            </a:endParaRPr>
          </a:p>
        </p:txBody>
      </p:sp>
      <p:pic>
        <p:nvPicPr>
          <p:cNvPr id="20" name="Picture 2" descr="figure_01_18_01">
            <a:extLst>
              <a:ext uri="{FF2B5EF4-FFF2-40B4-BE49-F238E27FC236}">
                <a16:creationId xmlns:a16="http://schemas.microsoft.com/office/drawing/2014/main" xmlns="" id="{4BEDD05A-663E-4F7D-89B7-FEFDFF657EF1}"/>
              </a:ext>
            </a:extLst>
          </p:cNvPr>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b="2907"/>
          <a:stretch/>
        </p:blipFill>
        <p:spPr bwMode="auto">
          <a:xfrm>
            <a:off x="1506147" y="635642"/>
            <a:ext cx="8531225" cy="53604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6873486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534158" y="-64161"/>
            <a:ext cx="8776879" cy="1042092"/>
          </a:xfrm>
        </p:spPr>
        <p:txBody>
          <a:bodyPr>
            <a:normAutofit/>
          </a:bodyPr>
          <a:lstStyle/>
          <a:p>
            <a:r>
              <a:rPr lang="en-US" sz="2800" b="1" dirty="0"/>
              <a:t>Protection Against Infection</a:t>
            </a:r>
          </a:p>
        </p:txBody>
      </p:sp>
      <p:sp>
        <p:nvSpPr>
          <p:cNvPr id="6" name="Content Placeholder 2"/>
          <p:cNvSpPr txBox="1">
            <a:spLocks/>
          </p:cNvSpPr>
          <p:nvPr/>
        </p:nvSpPr>
        <p:spPr>
          <a:xfrm>
            <a:off x="327150" y="984099"/>
            <a:ext cx="11614914" cy="4697289"/>
          </a:xfrm>
          <a:prstGeom prst="rect">
            <a:avLst/>
          </a:prstGeom>
        </p:spPr>
        <p:txBody>
          <a:bodyPr/>
          <a:lstStyle/>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7" name="Slide Number Placeholder 3"/>
          <p:cNvSpPr>
            <a:spLocks noGrp="1"/>
          </p:cNvSpPr>
          <p:nvPr>
            <p:ph type="sldNum" sz="quarter" idx="12"/>
          </p:nvPr>
        </p:nvSpPr>
        <p:spPr>
          <a:xfrm>
            <a:off x="1534158" y="5996117"/>
            <a:ext cx="552219" cy="365125"/>
          </a:xfrm>
        </p:spPr>
        <p:txBody>
          <a:bodyPr/>
          <a:lstStyle/>
          <a:p>
            <a:fld id="{7E50C373-F1D0-494F-8D6D-366C958B3429}" type="slidenum">
              <a:rPr lang="en-GB" sz="2000">
                <a:solidFill>
                  <a:schemeClr val="bg1"/>
                </a:solidFill>
              </a:rPr>
              <a:pPr/>
              <a:t>46</a:t>
            </a:fld>
            <a:endParaRPr lang="en-GB" sz="2000" dirty="0">
              <a:solidFill>
                <a:schemeClr val="bg1"/>
              </a:solidFill>
            </a:endParaRPr>
          </a:p>
        </p:txBody>
      </p:sp>
      <p:sp>
        <p:nvSpPr>
          <p:cNvPr id="8" name="TextBox 7"/>
          <p:cNvSpPr txBox="1"/>
          <p:nvPr/>
        </p:nvSpPr>
        <p:spPr>
          <a:xfrm>
            <a:off x="2708545" y="5996116"/>
            <a:ext cx="4733925" cy="369332"/>
          </a:xfrm>
          <a:prstGeom prst="rect">
            <a:avLst/>
          </a:prstGeom>
          <a:noFill/>
        </p:spPr>
        <p:txBody>
          <a:bodyPr wrap="none" rtlCol="0">
            <a:spAutoFit/>
          </a:bodyPr>
          <a:lstStyle/>
          <a:p>
            <a:r>
              <a:rPr lang="en-US" b="1" dirty="0">
                <a:solidFill>
                  <a:srgbClr val="FFC000"/>
                </a:solidFill>
              </a:rPr>
              <a:t>Department of Biochemistry and Biotechnology</a:t>
            </a:r>
          </a:p>
        </p:txBody>
      </p:sp>
      <p:sp>
        <p:nvSpPr>
          <p:cNvPr id="2" name="Rectangle 1">
            <a:extLst>
              <a:ext uri="{FF2B5EF4-FFF2-40B4-BE49-F238E27FC236}">
                <a16:creationId xmlns:a16="http://schemas.microsoft.com/office/drawing/2014/main" xmlns="" id="{5CF7ED80-FD1B-4FAF-9A44-0DC7036A1889}"/>
              </a:ext>
            </a:extLst>
          </p:cNvPr>
          <p:cNvSpPr/>
          <p:nvPr/>
        </p:nvSpPr>
        <p:spPr>
          <a:xfrm>
            <a:off x="2231841" y="6428767"/>
            <a:ext cx="7805531" cy="461665"/>
          </a:xfrm>
          <a:prstGeom prst="rect">
            <a:avLst/>
          </a:prstGeom>
        </p:spPr>
        <p:txBody>
          <a:bodyPr wrap="square">
            <a:spAutoFit/>
          </a:bodyPr>
          <a:lstStyle/>
          <a:p>
            <a:pPr algn="ctr"/>
            <a:r>
              <a:rPr lang="en-US" sz="2400" b="1" dirty="0"/>
              <a:t>Immunology</a:t>
            </a:r>
            <a:endParaRPr lang="en-US" sz="2400" i="1" dirty="0">
              <a:latin typeface="Arial Black" panose="020B0A04020102020204" pitchFamily="34" charset="0"/>
            </a:endParaRPr>
          </a:p>
        </p:txBody>
      </p:sp>
      <p:pic>
        <p:nvPicPr>
          <p:cNvPr id="9" name="Picture 2" descr="figure_02_05">
            <a:extLst>
              <a:ext uri="{FF2B5EF4-FFF2-40B4-BE49-F238E27FC236}">
                <a16:creationId xmlns:a16="http://schemas.microsoft.com/office/drawing/2014/main" xmlns="" id="{2095A4B7-DB3D-48B2-9C89-B11F91A90B3A}"/>
              </a:ext>
            </a:extLst>
          </p:cNvPr>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b="3594"/>
          <a:stretch/>
        </p:blipFill>
        <p:spPr bwMode="auto">
          <a:xfrm>
            <a:off x="1828801" y="1003300"/>
            <a:ext cx="8531225" cy="46770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9550367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534158" y="-64161"/>
            <a:ext cx="8776879" cy="1042092"/>
          </a:xfrm>
        </p:spPr>
        <p:txBody>
          <a:bodyPr>
            <a:normAutofit/>
          </a:bodyPr>
          <a:lstStyle/>
          <a:p>
            <a:r>
              <a:rPr lang="en-US" sz="2800" b="1" dirty="0"/>
              <a:t>Infection triggers an inflammatory response</a:t>
            </a:r>
          </a:p>
        </p:txBody>
      </p:sp>
      <p:sp>
        <p:nvSpPr>
          <p:cNvPr id="6" name="Content Placeholder 2"/>
          <p:cNvSpPr txBox="1">
            <a:spLocks/>
          </p:cNvSpPr>
          <p:nvPr/>
        </p:nvSpPr>
        <p:spPr>
          <a:xfrm>
            <a:off x="327150" y="984099"/>
            <a:ext cx="11614914" cy="4697289"/>
          </a:xfrm>
          <a:prstGeom prst="rect">
            <a:avLst/>
          </a:prstGeom>
        </p:spPr>
        <p:txBody>
          <a:bodyPr/>
          <a:lstStyle/>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7" name="Slide Number Placeholder 3"/>
          <p:cNvSpPr>
            <a:spLocks noGrp="1"/>
          </p:cNvSpPr>
          <p:nvPr>
            <p:ph type="sldNum" sz="quarter" idx="12"/>
          </p:nvPr>
        </p:nvSpPr>
        <p:spPr>
          <a:xfrm>
            <a:off x="1534158" y="5996117"/>
            <a:ext cx="552219" cy="365125"/>
          </a:xfrm>
        </p:spPr>
        <p:txBody>
          <a:bodyPr/>
          <a:lstStyle/>
          <a:p>
            <a:fld id="{7E50C373-F1D0-494F-8D6D-366C958B3429}" type="slidenum">
              <a:rPr lang="en-GB" sz="2000">
                <a:solidFill>
                  <a:schemeClr val="bg1"/>
                </a:solidFill>
              </a:rPr>
              <a:pPr/>
              <a:t>47</a:t>
            </a:fld>
            <a:endParaRPr lang="en-GB" sz="2000" dirty="0">
              <a:solidFill>
                <a:schemeClr val="bg1"/>
              </a:solidFill>
            </a:endParaRPr>
          </a:p>
        </p:txBody>
      </p:sp>
      <p:sp>
        <p:nvSpPr>
          <p:cNvPr id="8" name="TextBox 7"/>
          <p:cNvSpPr txBox="1"/>
          <p:nvPr/>
        </p:nvSpPr>
        <p:spPr>
          <a:xfrm>
            <a:off x="2708545" y="5996116"/>
            <a:ext cx="4733925" cy="369332"/>
          </a:xfrm>
          <a:prstGeom prst="rect">
            <a:avLst/>
          </a:prstGeom>
          <a:noFill/>
        </p:spPr>
        <p:txBody>
          <a:bodyPr wrap="none" rtlCol="0">
            <a:spAutoFit/>
          </a:bodyPr>
          <a:lstStyle/>
          <a:p>
            <a:r>
              <a:rPr lang="en-US" b="1" dirty="0">
                <a:solidFill>
                  <a:srgbClr val="FFC000"/>
                </a:solidFill>
              </a:rPr>
              <a:t>Department of Biochemistry and Biotechnology</a:t>
            </a:r>
          </a:p>
        </p:txBody>
      </p:sp>
      <p:sp>
        <p:nvSpPr>
          <p:cNvPr id="2" name="Rectangle 1">
            <a:extLst>
              <a:ext uri="{FF2B5EF4-FFF2-40B4-BE49-F238E27FC236}">
                <a16:creationId xmlns:a16="http://schemas.microsoft.com/office/drawing/2014/main" xmlns="" id="{5CF7ED80-FD1B-4FAF-9A44-0DC7036A1889}"/>
              </a:ext>
            </a:extLst>
          </p:cNvPr>
          <p:cNvSpPr/>
          <p:nvPr/>
        </p:nvSpPr>
        <p:spPr>
          <a:xfrm>
            <a:off x="2231841" y="6428767"/>
            <a:ext cx="7805531" cy="461665"/>
          </a:xfrm>
          <a:prstGeom prst="rect">
            <a:avLst/>
          </a:prstGeom>
        </p:spPr>
        <p:txBody>
          <a:bodyPr wrap="square">
            <a:spAutoFit/>
          </a:bodyPr>
          <a:lstStyle/>
          <a:p>
            <a:pPr algn="ctr"/>
            <a:r>
              <a:rPr lang="en-US" sz="2400" b="1" dirty="0"/>
              <a:t>Immunology</a:t>
            </a:r>
            <a:endParaRPr lang="en-US" sz="2400" i="1" dirty="0">
              <a:latin typeface="Arial Black" panose="020B0A04020102020204" pitchFamily="34" charset="0"/>
            </a:endParaRPr>
          </a:p>
        </p:txBody>
      </p:sp>
      <p:pic>
        <p:nvPicPr>
          <p:cNvPr id="10" name="Picture 2" descr="figure_01_09">
            <a:extLst>
              <a:ext uri="{FF2B5EF4-FFF2-40B4-BE49-F238E27FC236}">
                <a16:creationId xmlns:a16="http://schemas.microsoft.com/office/drawing/2014/main" xmlns="" id="{F9412D35-F51D-4660-ADEC-60460ACCC735}"/>
              </a:ext>
            </a:extLst>
          </p:cNvPr>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b="2973"/>
          <a:stretch/>
        </p:blipFill>
        <p:spPr bwMode="auto">
          <a:xfrm>
            <a:off x="1407594" y="1041250"/>
            <a:ext cx="8531225" cy="4559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513549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534158" y="-64161"/>
            <a:ext cx="8776879" cy="1042092"/>
          </a:xfrm>
        </p:spPr>
        <p:txBody>
          <a:bodyPr>
            <a:normAutofit/>
          </a:bodyPr>
          <a:lstStyle/>
          <a:p>
            <a:r>
              <a:rPr lang="en-US" sz="2800" b="1" dirty="0"/>
              <a:t>Infection triggers Pathogen Recognition an inflammatory response</a:t>
            </a:r>
          </a:p>
        </p:txBody>
      </p:sp>
      <p:sp>
        <p:nvSpPr>
          <p:cNvPr id="6" name="Content Placeholder 2"/>
          <p:cNvSpPr txBox="1">
            <a:spLocks/>
          </p:cNvSpPr>
          <p:nvPr/>
        </p:nvSpPr>
        <p:spPr>
          <a:xfrm>
            <a:off x="327150" y="984099"/>
            <a:ext cx="11614914" cy="4697289"/>
          </a:xfrm>
          <a:prstGeom prst="rect">
            <a:avLst/>
          </a:prstGeom>
        </p:spPr>
        <p:txBody>
          <a:bodyPr/>
          <a:lstStyle/>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7" name="Slide Number Placeholder 3"/>
          <p:cNvSpPr>
            <a:spLocks noGrp="1"/>
          </p:cNvSpPr>
          <p:nvPr>
            <p:ph type="sldNum" sz="quarter" idx="12"/>
          </p:nvPr>
        </p:nvSpPr>
        <p:spPr>
          <a:xfrm>
            <a:off x="1534158" y="5996117"/>
            <a:ext cx="552219" cy="365125"/>
          </a:xfrm>
        </p:spPr>
        <p:txBody>
          <a:bodyPr/>
          <a:lstStyle/>
          <a:p>
            <a:fld id="{7E50C373-F1D0-494F-8D6D-366C958B3429}" type="slidenum">
              <a:rPr lang="en-GB" sz="2000">
                <a:solidFill>
                  <a:schemeClr val="bg1"/>
                </a:solidFill>
              </a:rPr>
              <a:pPr/>
              <a:t>48</a:t>
            </a:fld>
            <a:endParaRPr lang="en-GB" sz="2000" dirty="0">
              <a:solidFill>
                <a:schemeClr val="bg1"/>
              </a:solidFill>
            </a:endParaRPr>
          </a:p>
        </p:txBody>
      </p:sp>
      <p:sp>
        <p:nvSpPr>
          <p:cNvPr id="8" name="TextBox 7"/>
          <p:cNvSpPr txBox="1"/>
          <p:nvPr/>
        </p:nvSpPr>
        <p:spPr>
          <a:xfrm>
            <a:off x="2708545" y="5996116"/>
            <a:ext cx="4733925" cy="369332"/>
          </a:xfrm>
          <a:prstGeom prst="rect">
            <a:avLst/>
          </a:prstGeom>
          <a:noFill/>
        </p:spPr>
        <p:txBody>
          <a:bodyPr wrap="none" rtlCol="0">
            <a:spAutoFit/>
          </a:bodyPr>
          <a:lstStyle/>
          <a:p>
            <a:r>
              <a:rPr lang="en-US" b="1" dirty="0">
                <a:solidFill>
                  <a:srgbClr val="FFC000"/>
                </a:solidFill>
              </a:rPr>
              <a:t>Department of Biochemistry and Biotechnology</a:t>
            </a:r>
          </a:p>
        </p:txBody>
      </p:sp>
      <p:sp>
        <p:nvSpPr>
          <p:cNvPr id="2" name="Rectangle 1">
            <a:extLst>
              <a:ext uri="{FF2B5EF4-FFF2-40B4-BE49-F238E27FC236}">
                <a16:creationId xmlns:a16="http://schemas.microsoft.com/office/drawing/2014/main" xmlns="" id="{5CF7ED80-FD1B-4FAF-9A44-0DC7036A1889}"/>
              </a:ext>
            </a:extLst>
          </p:cNvPr>
          <p:cNvSpPr/>
          <p:nvPr/>
        </p:nvSpPr>
        <p:spPr>
          <a:xfrm>
            <a:off x="2231841" y="6428767"/>
            <a:ext cx="7805531" cy="461665"/>
          </a:xfrm>
          <a:prstGeom prst="rect">
            <a:avLst/>
          </a:prstGeom>
        </p:spPr>
        <p:txBody>
          <a:bodyPr wrap="square">
            <a:spAutoFit/>
          </a:bodyPr>
          <a:lstStyle/>
          <a:p>
            <a:pPr algn="ctr"/>
            <a:r>
              <a:rPr lang="en-US" sz="2400" b="1" dirty="0"/>
              <a:t>Immunology</a:t>
            </a:r>
            <a:endParaRPr lang="en-US" sz="2400" i="1" dirty="0">
              <a:latin typeface="Arial Black" panose="020B0A04020102020204" pitchFamily="34" charset="0"/>
            </a:endParaRPr>
          </a:p>
        </p:txBody>
      </p:sp>
      <p:pic>
        <p:nvPicPr>
          <p:cNvPr id="9" name="Picture 2" descr="figure_01_10">
            <a:extLst>
              <a:ext uri="{FF2B5EF4-FFF2-40B4-BE49-F238E27FC236}">
                <a16:creationId xmlns:a16="http://schemas.microsoft.com/office/drawing/2014/main" xmlns="" id="{6A6CF1AE-9421-4E26-823A-791C131D6832}"/>
              </a:ext>
            </a:extLst>
          </p:cNvPr>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b="2604"/>
          <a:stretch/>
        </p:blipFill>
        <p:spPr bwMode="auto">
          <a:xfrm>
            <a:off x="3097369" y="546717"/>
            <a:ext cx="5257800" cy="53860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3270824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534158" y="-64161"/>
            <a:ext cx="8776879" cy="1042092"/>
          </a:xfrm>
        </p:spPr>
        <p:txBody>
          <a:bodyPr>
            <a:normAutofit/>
          </a:bodyPr>
          <a:lstStyle/>
          <a:p>
            <a:r>
              <a:rPr lang="en-US" sz="2800" b="1" dirty="0"/>
              <a:t>Antigen Presenting Cells</a:t>
            </a:r>
          </a:p>
        </p:txBody>
      </p:sp>
      <p:sp>
        <p:nvSpPr>
          <p:cNvPr id="6" name="Content Placeholder 2"/>
          <p:cNvSpPr txBox="1">
            <a:spLocks/>
          </p:cNvSpPr>
          <p:nvPr/>
        </p:nvSpPr>
        <p:spPr>
          <a:xfrm>
            <a:off x="327150" y="984099"/>
            <a:ext cx="11614914" cy="4697289"/>
          </a:xfrm>
          <a:prstGeom prst="rect">
            <a:avLst/>
          </a:prstGeom>
        </p:spPr>
        <p:txBody>
          <a:bodyPr/>
          <a:lstStyle/>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7" name="Slide Number Placeholder 3"/>
          <p:cNvSpPr>
            <a:spLocks noGrp="1"/>
          </p:cNvSpPr>
          <p:nvPr>
            <p:ph type="sldNum" sz="quarter" idx="12"/>
          </p:nvPr>
        </p:nvSpPr>
        <p:spPr>
          <a:xfrm>
            <a:off x="1534158" y="5996117"/>
            <a:ext cx="552219" cy="365125"/>
          </a:xfrm>
        </p:spPr>
        <p:txBody>
          <a:bodyPr/>
          <a:lstStyle/>
          <a:p>
            <a:fld id="{7E50C373-F1D0-494F-8D6D-366C958B3429}" type="slidenum">
              <a:rPr lang="en-GB" sz="2000">
                <a:solidFill>
                  <a:schemeClr val="bg1"/>
                </a:solidFill>
              </a:rPr>
              <a:pPr/>
              <a:t>49</a:t>
            </a:fld>
            <a:endParaRPr lang="en-GB" sz="2000" dirty="0">
              <a:solidFill>
                <a:schemeClr val="bg1"/>
              </a:solidFill>
            </a:endParaRPr>
          </a:p>
        </p:txBody>
      </p:sp>
      <p:sp>
        <p:nvSpPr>
          <p:cNvPr id="8" name="TextBox 7"/>
          <p:cNvSpPr txBox="1"/>
          <p:nvPr/>
        </p:nvSpPr>
        <p:spPr>
          <a:xfrm>
            <a:off x="2708545" y="5996116"/>
            <a:ext cx="4733925" cy="369332"/>
          </a:xfrm>
          <a:prstGeom prst="rect">
            <a:avLst/>
          </a:prstGeom>
          <a:noFill/>
        </p:spPr>
        <p:txBody>
          <a:bodyPr wrap="none" rtlCol="0">
            <a:spAutoFit/>
          </a:bodyPr>
          <a:lstStyle/>
          <a:p>
            <a:r>
              <a:rPr lang="en-US" b="1" dirty="0">
                <a:solidFill>
                  <a:srgbClr val="FFC000"/>
                </a:solidFill>
              </a:rPr>
              <a:t>Department of Biochemistry and Biotechnology</a:t>
            </a:r>
          </a:p>
        </p:txBody>
      </p:sp>
      <p:sp>
        <p:nvSpPr>
          <p:cNvPr id="2" name="Rectangle 1">
            <a:extLst>
              <a:ext uri="{FF2B5EF4-FFF2-40B4-BE49-F238E27FC236}">
                <a16:creationId xmlns:a16="http://schemas.microsoft.com/office/drawing/2014/main" xmlns="" id="{5CF7ED80-FD1B-4FAF-9A44-0DC7036A1889}"/>
              </a:ext>
            </a:extLst>
          </p:cNvPr>
          <p:cNvSpPr/>
          <p:nvPr/>
        </p:nvSpPr>
        <p:spPr>
          <a:xfrm>
            <a:off x="2231841" y="6428767"/>
            <a:ext cx="7805531" cy="461665"/>
          </a:xfrm>
          <a:prstGeom prst="rect">
            <a:avLst/>
          </a:prstGeom>
        </p:spPr>
        <p:txBody>
          <a:bodyPr wrap="square">
            <a:spAutoFit/>
          </a:bodyPr>
          <a:lstStyle/>
          <a:p>
            <a:pPr algn="ctr"/>
            <a:r>
              <a:rPr lang="en-US" sz="2400" b="1" dirty="0"/>
              <a:t>Immunology</a:t>
            </a:r>
            <a:endParaRPr lang="en-US" sz="2400" i="1" dirty="0">
              <a:latin typeface="Arial Black" panose="020B0A04020102020204" pitchFamily="34" charset="0"/>
            </a:endParaRPr>
          </a:p>
        </p:txBody>
      </p:sp>
      <p:pic>
        <p:nvPicPr>
          <p:cNvPr id="10" name="Picture 2" descr="figure_01_22_01">
            <a:extLst>
              <a:ext uri="{FF2B5EF4-FFF2-40B4-BE49-F238E27FC236}">
                <a16:creationId xmlns:a16="http://schemas.microsoft.com/office/drawing/2014/main" xmlns="" id="{069A4FB2-9191-4913-BBCB-CD0BE70EB819}"/>
              </a:ext>
            </a:extLst>
          </p:cNvPr>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b="3016"/>
          <a:stretch/>
        </p:blipFill>
        <p:spPr bwMode="auto">
          <a:xfrm>
            <a:off x="1828801" y="838201"/>
            <a:ext cx="8531225" cy="5036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99582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534158" y="102361"/>
            <a:ext cx="8776879" cy="1314315"/>
          </a:xfrm>
        </p:spPr>
        <p:txBody>
          <a:bodyPr>
            <a:normAutofit/>
          </a:bodyPr>
          <a:lstStyle/>
          <a:p>
            <a:pPr algn="ctr"/>
            <a:r>
              <a:rPr lang="en-US" sz="2800" b="1" dirty="0"/>
              <a:t>Industrial </a:t>
            </a:r>
            <a:r>
              <a:rPr lang="en-US" sz="3200" b="1" dirty="0"/>
              <a:t>Application</a:t>
            </a:r>
            <a:endParaRPr lang="en-GB" sz="3600" b="1" dirty="0">
              <a:latin typeface="Times New Roman" panose="02020603050405020304" pitchFamily="18" charset="0"/>
              <a:cs typeface="Times New Roman" panose="02020603050405020304" pitchFamily="18" charset="0"/>
            </a:endParaRPr>
          </a:p>
        </p:txBody>
      </p:sp>
      <p:sp>
        <p:nvSpPr>
          <p:cNvPr id="6" name="Content Placeholder 2"/>
          <p:cNvSpPr txBox="1">
            <a:spLocks/>
          </p:cNvSpPr>
          <p:nvPr/>
        </p:nvSpPr>
        <p:spPr>
          <a:xfrm>
            <a:off x="327150" y="984099"/>
            <a:ext cx="11614914" cy="4697289"/>
          </a:xfrm>
          <a:prstGeom prst="rect">
            <a:avLst/>
          </a:prstGeom>
        </p:spPr>
        <p:txBody>
          <a:bodyPr/>
          <a:lstStyle/>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7" name="Slide Number Placeholder 3"/>
          <p:cNvSpPr>
            <a:spLocks noGrp="1"/>
          </p:cNvSpPr>
          <p:nvPr>
            <p:ph type="sldNum" sz="quarter" idx="12"/>
          </p:nvPr>
        </p:nvSpPr>
        <p:spPr>
          <a:xfrm>
            <a:off x="1534158" y="5996117"/>
            <a:ext cx="409135" cy="365125"/>
          </a:xfrm>
        </p:spPr>
        <p:txBody>
          <a:bodyPr/>
          <a:lstStyle/>
          <a:p>
            <a:fld id="{7E50C373-F1D0-494F-8D6D-366C958B3429}" type="slidenum">
              <a:rPr lang="en-GB" sz="2000">
                <a:solidFill>
                  <a:schemeClr val="bg1"/>
                </a:solidFill>
              </a:rPr>
              <a:pPr/>
              <a:t>5</a:t>
            </a:fld>
            <a:endParaRPr lang="en-GB" sz="2000" dirty="0">
              <a:solidFill>
                <a:schemeClr val="bg1"/>
              </a:solidFill>
            </a:endParaRPr>
          </a:p>
        </p:txBody>
      </p:sp>
      <p:sp>
        <p:nvSpPr>
          <p:cNvPr id="8" name="TextBox 7"/>
          <p:cNvSpPr txBox="1"/>
          <p:nvPr/>
        </p:nvSpPr>
        <p:spPr>
          <a:xfrm>
            <a:off x="2708545" y="5996116"/>
            <a:ext cx="4733925" cy="369332"/>
          </a:xfrm>
          <a:prstGeom prst="rect">
            <a:avLst/>
          </a:prstGeom>
          <a:noFill/>
        </p:spPr>
        <p:txBody>
          <a:bodyPr wrap="none" rtlCol="0">
            <a:spAutoFit/>
          </a:bodyPr>
          <a:lstStyle/>
          <a:p>
            <a:r>
              <a:rPr lang="en-US" b="1" dirty="0">
                <a:solidFill>
                  <a:srgbClr val="FFC000"/>
                </a:solidFill>
              </a:rPr>
              <a:t>Department of Biochemistry and Biotechnology</a:t>
            </a:r>
          </a:p>
        </p:txBody>
      </p:sp>
      <p:sp>
        <p:nvSpPr>
          <p:cNvPr id="10" name="Rectangle 9"/>
          <p:cNvSpPr/>
          <p:nvPr/>
        </p:nvSpPr>
        <p:spPr>
          <a:xfrm>
            <a:off x="927278" y="1640818"/>
            <a:ext cx="11014785" cy="4832092"/>
          </a:xfrm>
          <a:prstGeom prst="rect">
            <a:avLst/>
          </a:prstGeom>
        </p:spPr>
        <p:txBody>
          <a:bodyPr wrap="square">
            <a:spAutoFit/>
          </a:bodyPr>
          <a:lstStyle/>
          <a:p>
            <a:pPr algn="just"/>
            <a:r>
              <a:rPr lang="en-US" sz="2800" dirty="0"/>
              <a:t>Biomedical Research Institutions </a:t>
            </a:r>
          </a:p>
          <a:p>
            <a:pPr algn="just"/>
            <a:r>
              <a:rPr lang="en-US" sz="2800" dirty="0"/>
              <a:t>WHO, CDC</a:t>
            </a:r>
          </a:p>
          <a:p>
            <a:pPr algn="just"/>
            <a:r>
              <a:rPr lang="en-US" sz="2800" dirty="0"/>
              <a:t>Research Universities</a:t>
            </a:r>
          </a:p>
          <a:p>
            <a:pPr algn="just"/>
            <a:r>
              <a:rPr lang="en-US" sz="2800" dirty="0"/>
              <a:t>Pharmaceutical companies</a:t>
            </a:r>
          </a:p>
          <a:p>
            <a:pPr algn="just"/>
            <a:r>
              <a:rPr lang="en-US" sz="2800" dirty="0"/>
              <a:t>Ministry of Health</a:t>
            </a:r>
          </a:p>
          <a:p>
            <a:pPr algn="just"/>
            <a:r>
              <a:rPr lang="en-US" sz="2800" dirty="0"/>
              <a:t>Hospitals </a:t>
            </a:r>
          </a:p>
          <a:p>
            <a:pPr algn="just"/>
            <a:r>
              <a:rPr lang="en-US" sz="2800" dirty="0" err="1"/>
              <a:t>Vertinary</a:t>
            </a:r>
            <a:r>
              <a:rPr lang="en-US" sz="2800" dirty="0"/>
              <a:t> centers</a:t>
            </a:r>
          </a:p>
          <a:p>
            <a:pPr algn="just"/>
            <a:r>
              <a:rPr lang="en-US" sz="2800" dirty="0"/>
              <a:t>Biomed and Biotech companies</a:t>
            </a:r>
          </a:p>
          <a:p>
            <a:pPr algn="just"/>
            <a:r>
              <a:rPr lang="en-US" sz="2800" dirty="0"/>
              <a:t>Forensic institutions </a:t>
            </a:r>
          </a:p>
          <a:p>
            <a:pPr algn="just"/>
            <a:endParaRPr lang="en-US" sz="2800" dirty="0"/>
          </a:p>
          <a:p>
            <a:pPr algn="just"/>
            <a:endParaRPr lang="en-US" sz="2800" dirty="0"/>
          </a:p>
        </p:txBody>
      </p:sp>
      <p:sp>
        <p:nvSpPr>
          <p:cNvPr id="2" name="Rectangle 1">
            <a:extLst>
              <a:ext uri="{FF2B5EF4-FFF2-40B4-BE49-F238E27FC236}">
                <a16:creationId xmlns:a16="http://schemas.microsoft.com/office/drawing/2014/main" xmlns="" id="{5CF7ED80-FD1B-4FAF-9A44-0DC7036A1889}"/>
              </a:ext>
            </a:extLst>
          </p:cNvPr>
          <p:cNvSpPr/>
          <p:nvPr/>
        </p:nvSpPr>
        <p:spPr>
          <a:xfrm>
            <a:off x="2231841" y="6428767"/>
            <a:ext cx="7805531" cy="461665"/>
          </a:xfrm>
          <a:prstGeom prst="rect">
            <a:avLst/>
          </a:prstGeom>
        </p:spPr>
        <p:txBody>
          <a:bodyPr wrap="square">
            <a:spAutoFit/>
          </a:bodyPr>
          <a:lstStyle/>
          <a:p>
            <a:pPr algn="ctr"/>
            <a:r>
              <a:rPr lang="en-US" sz="2400" b="1" dirty="0"/>
              <a:t>Immunology</a:t>
            </a:r>
            <a:endParaRPr lang="en-US" sz="2400" i="1" dirty="0">
              <a:latin typeface="Arial Black" panose="020B0A04020102020204" pitchFamily="34" charset="0"/>
            </a:endParaRPr>
          </a:p>
        </p:txBody>
      </p:sp>
    </p:spTree>
    <p:extLst>
      <p:ext uri="{BB962C8B-B14F-4D97-AF65-F5344CB8AC3E}">
        <p14:creationId xmlns:p14="http://schemas.microsoft.com/office/powerpoint/2010/main" xmlns="" val="20331983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534158" y="-64162"/>
            <a:ext cx="8776879" cy="1240773"/>
          </a:xfrm>
        </p:spPr>
        <p:txBody>
          <a:bodyPr>
            <a:normAutofit/>
          </a:bodyPr>
          <a:lstStyle/>
          <a:p>
            <a:r>
              <a:rPr lang="en-US" sz="2800" b="1" dirty="0"/>
              <a:t>Dendritic cells  link the Innate and the Adaptive immune system</a:t>
            </a:r>
          </a:p>
        </p:txBody>
      </p:sp>
      <p:sp>
        <p:nvSpPr>
          <p:cNvPr id="6" name="Content Placeholder 2"/>
          <p:cNvSpPr txBox="1">
            <a:spLocks/>
          </p:cNvSpPr>
          <p:nvPr/>
        </p:nvSpPr>
        <p:spPr>
          <a:xfrm>
            <a:off x="327150" y="984099"/>
            <a:ext cx="11614914" cy="4697289"/>
          </a:xfrm>
          <a:prstGeom prst="rect">
            <a:avLst/>
          </a:prstGeom>
        </p:spPr>
        <p:txBody>
          <a:bodyPr/>
          <a:lstStyle/>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7" name="Slide Number Placeholder 3"/>
          <p:cNvSpPr>
            <a:spLocks noGrp="1"/>
          </p:cNvSpPr>
          <p:nvPr>
            <p:ph type="sldNum" sz="quarter" idx="12"/>
          </p:nvPr>
        </p:nvSpPr>
        <p:spPr>
          <a:xfrm>
            <a:off x="1534158" y="5996117"/>
            <a:ext cx="552219" cy="365125"/>
          </a:xfrm>
        </p:spPr>
        <p:txBody>
          <a:bodyPr/>
          <a:lstStyle/>
          <a:p>
            <a:fld id="{7E50C373-F1D0-494F-8D6D-366C958B3429}" type="slidenum">
              <a:rPr lang="en-GB" sz="2000">
                <a:solidFill>
                  <a:schemeClr val="bg1"/>
                </a:solidFill>
              </a:rPr>
              <a:pPr/>
              <a:t>50</a:t>
            </a:fld>
            <a:endParaRPr lang="en-GB" sz="2000" dirty="0">
              <a:solidFill>
                <a:schemeClr val="bg1"/>
              </a:solidFill>
            </a:endParaRPr>
          </a:p>
        </p:txBody>
      </p:sp>
      <p:sp>
        <p:nvSpPr>
          <p:cNvPr id="8" name="TextBox 7"/>
          <p:cNvSpPr txBox="1"/>
          <p:nvPr/>
        </p:nvSpPr>
        <p:spPr>
          <a:xfrm>
            <a:off x="2708545" y="5996116"/>
            <a:ext cx="4733925" cy="369332"/>
          </a:xfrm>
          <a:prstGeom prst="rect">
            <a:avLst/>
          </a:prstGeom>
          <a:noFill/>
        </p:spPr>
        <p:txBody>
          <a:bodyPr wrap="none" rtlCol="0">
            <a:spAutoFit/>
          </a:bodyPr>
          <a:lstStyle/>
          <a:p>
            <a:r>
              <a:rPr lang="en-US" b="1" dirty="0">
                <a:solidFill>
                  <a:srgbClr val="FFC000"/>
                </a:solidFill>
              </a:rPr>
              <a:t>Department of Biochemistry and Biotechnology</a:t>
            </a:r>
          </a:p>
        </p:txBody>
      </p:sp>
      <p:sp>
        <p:nvSpPr>
          <p:cNvPr id="2" name="Rectangle 1">
            <a:extLst>
              <a:ext uri="{FF2B5EF4-FFF2-40B4-BE49-F238E27FC236}">
                <a16:creationId xmlns:a16="http://schemas.microsoft.com/office/drawing/2014/main" xmlns="" id="{5CF7ED80-FD1B-4FAF-9A44-0DC7036A1889}"/>
              </a:ext>
            </a:extLst>
          </p:cNvPr>
          <p:cNvSpPr/>
          <p:nvPr/>
        </p:nvSpPr>
        <p:spPr>
          <a:xfrm>
            <a:off x="2231841" y="6428767"/>
            <a:ext cx="7805531" cy="461665"/>
          </a:xfrm>
          <a:prstGeom prst="rect">
            <a:avLst/>
          </a:prstGeom>
        </p:spPr>
        <p:txBody>
          <a:bodyPr wrap="square">
            <a:spAutoFit/>
          </a:bodyPr>
          <a:lstStyle/>
          <a:p>
            <a:pPr algn="ctr"/>
            <a:r>
              <a:rPr lang="en-US" sz="2400" b="1" dirty="0"/>
              <a:t>Immunology</a:t>
            </a:r>
            <a:endParaRPr lang="en-US" sz="2400" i="1" dirty="0">
              <a:latin typeface="Arial Black" panose="020B0A04020102020204" pitchFamily="34" charset="0"/>
            </a:endParaRPr>
          </a:p>
        </p:txBody>
      </p:sp>
      <p:pic>
        <p:nvPicPr>
          <p:cNvPr id="9" name="Picture 2" descr="figure_01_05">
            <a:extLst>
              <a:ext uri="{FF2B5EF4-FFF2-40B4-BE49-F238E27FC236}">
                <a16:creationId xmlns:a16="http://schemas.microsoft.com/office/drawing/2014/main" xmlns="" id="{7A4228D1-9397-42AD-9BFD-5268154718F3}"/>
              </a:ext>
            </a:extLst>
          </p:cNvPr>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b="3625"/>
          <a:stretch/>
        </p:blipFill>
        <p:spPr bwMode="auto">
          <a:xfrm>
            <a:off x="1828801" y="1292659"/>
            <a:ext cx="8531225" cy="38750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1947413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534158" y="-64162"/>
            <a:ext cx="8776879" cy="1240773"/>
          </a:xfrm>
        </p:spPr>
        <p:txBody>
          <a:bodyPr>
            <a:normAutofit/>
          </a:bodyPr>
          <a:lstStyle/>
          <a:p>
            <a:r>
              <a:rPr lang="en-US" sz="2800" b="1" dirty="0">
                <a:solidFill>
                  <a:schemeClr val="tx2"/>
                </a:solidFill>
              </a:rPr>
              <a:t>Dendritic cells form the bridge between innate and adaptive immune responses</a:t>
            </a:r>
            <a:endParaRPr lang="en-US" sz="2800" b="1" dirty="0"/>
          </a:p>
        </p:txBody>
      </p:sp>
      <p:sp>
        <p:nvSpPr>
          <p:cNvPr id="6" name="Content Placeholder 2"/>
          <p:cNvSpPr txBox="1">
            <a:spLocks/>
          </p:cNvSpPr>
          <p:nvPr/>
        </p:nvSpPr>
        <p:spPr>
          <a:xfrm>
            <a:off x="327150" y="984099"/>
            <a:ext cx="11614914" cy="4697289"/>
          </a:xfrm>
          <a:prstGeom prst="rect">
            <a:avLst/>
          </a:prstGeom>
        </p:spPr>
        <p:txBody>
          <a:bodyPr/>
          <a:lstStyle/>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7" name="Slide Number Placeholder 3"/>
          <p:cNvSpPr>
            <a:spLocks noGrp="1"/>
          </p:cNvSpPr>
          <p:nvPr>
            <p:ph type="sldNum" sz="quarter" idx="12"/>
          </p:nvPr>
        </p:nvSpPr>
        <p:spPr>
          <a:xfrm>
            <a:off x="1534158" y="5996117"/>
            <a:ext cx="552219" cy="365125"/>
          </a:xfrm>
        </p:spPr>
        <p:txBody>
          <a:bodyPr/>
          <a:lstStyle/>
          <a:p>
            <a:fld id="{7E50C373-F1D0-494F-8D6D-366C958B3429}" type="slidenum">
              <a:rPr lang="en-GB" sz="2000">
                <a:solidFill>
                  <a:schemeClr val="bg1"/>
                </a:solidFill>
              </a:rPr>
              <a:pPr/>
              <a:t>51</a:t>
            </a:fld>
            <a:endParaRPr lang="en-GB" sz="2000" dirty="0">
              <a:solidFill>
                <a:schemeClr val="bg1"/>
              </a:solidFill>
            </a:endParaRPr>
          </a:p>
        </p:txBody>
      </p:sp>
      <p:sp>
        <p:nvSpPr>
          <p:cNvPr id="8" name="TextBox 7"/>
          <p:cNvSpPr txBox="1"/>
          <p:nvPr/>
        </p:nvSpPr>
        <p:spPr>
          <a:xfrm>
            <a:off x="2708545" y="5996116"/>
            <a:ext cx="4733925" cy="369332"/>
          </a:xfrm>
          <a:prstGeom prst="rect">
            <a:avLst/>
          </a:prstGeom>
          <a:noFill/>
        </p:spPr>
        <p:txBody>
          <a:bodyPr wrap="none" rtlCol="0">
            <a:spAutoFit/>
          </a:bodyPr>
          <a:lstStyle/>
          <a:p>
            <a:r>
              <a:rPr lang="en-US" b="1" dirty="0">
                <a:solidFill>
                  <a:srgbClr val="FFC000"/>
                </a:solidFill>
              </a:rPr>
              <a:t>Department of Biochemistry and Biotechnology</a:t>
            </a:r>
          </a:p>
        </p:txBody>
      </p:sp>
      <p:sp>
        <p:nvSpPr>
          <p:cNvPr id="2" name="Rectangle 1">
            <a:extLst>
              <a:ext uri="{FF2B5EF4-FFF2-40B4-BE49-F238E27FC236}">
                <a16:creationId xmlns:a16="http://schemas.microsoft.com/office/drawing/2014/main" xmlns="" id="{5CF7ED80-FD1B-4FAF-9A44-0DC7036A1889}"/>
              </a:ext>
            </a:extLst>
          </p:cNvPr>
          <p:cNvSpPr/>
          <p:nvPr/>
        </p:nvSpPr>
        <p:spPr>
          <a:xfrm>
            <a:off x="2231841" y="6428767"/>
            <a:ext cx="7805531" cy="461665"/>
          </a:xfrm>
          <a:prstGeom prst="rect">
            <a:avLst/>
          </a:prstGeom>
        </p:spPr>
        <p:txBody>
          <a:bodyPr wrap="square">
            <a:spAutoFit/>
          </a:bodyPr>
          <a:lstStyle/>
          <a:p>
            <a:pPr algn="ctr"/>
            <a:r>
              <a:rPr lang="en-US" sz="2400" b="1" dirty="0"/>
              <a:t>Immunology</a:t>
            </a:r>
            <a:endParaRPr lang="en-US" sz="2400" i="1" dirty="0">
              <a:latin typeface="Arial Black" panose="020B0A04020102020204" pitchFamily="34" charset="0"/>
            </a:endParaRPr>
          </a:p>
        </p:txBody>
      </p:sp>
      <p:pic>
        <p:nvPicPr>
          <p:cNvPr id="10" name="Picture 2" descr="figure_01_11">
            <a:extLst>
              <a:ext uri="{FF2B5EF4-FFF2-40B4-BE49-F238E27FC236}">
                <a16:creationId xmlns:a16="http://schemas.microsoft.com/office/drawing/2014/main" xmlns="" id="{10362AC9-351F-46FD-B66E-4F524C6421C4}"/>
              </a:ext>
            </a:extLst>
          </p:cNvPr>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b="3234"/>
          <a:stretch/>
        </p:blipFill>
        <p:spPr bwMode="auto">
          <a:xfrm>
            <a:off x="2286000" y="1066800"/>
            <a:ext cx="7620000" cy="39186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 name="TextBox 10">
            <a:extLst>
              <a:ext uri="{FF2B5EF4-FFF2-40B4-BE49-F238E27FC236}">
                <a16:creationId xmlns:a16="http://schemas.microsoft.com/office/drawing/2014/main" xmlns="" id="{1976F6C0-ABFA-4514-923F-98A19C946329}"/>
              </a:ext>
            </a:extLst>
          </p:cNvPr>
          <p:cNvSpPr txBox="1"/>
          <p:nvPr/>
        </p:nvSpPr>
        <p:spPr>
          <a:xfrm>
            <a:off x="1194516" y="5068167"/>
            <a:ext cx="6098146" cy="646331"/>
          </a:xfrm>
          <a:prstGeom prst="rect">
            <a:avLst/>
          </a:prstGeom>
          <a:noFill/>
        </p:spPr>
        <p:txBody>
          <a:bodyPr wrap="square">
            <a:spAutoFit/>
          </a:bodyPr>
          <a:lstStyle/>
          <a:p>
            <a:r>
              <a:rPr lang="en-US" b="1" dirty="0">
                <a:latin typeface="Calibri-Bold"/>
              </a:rPr>
              <a:t>Infection→ Activation</a:t>
            </a:r>
          </a:p>
          <a:p>
            <a:r>
              <a:rPr lang="en-US" b="1" dirty="0">
                <a:latin typeface="Calibri-Bold"/>
              </a:rPr>
              <a:t>Sensing infections (innate function)</a:t>
            </a:r>
            <a:endParaRPr lang="en-US" dirty="0"/>
          </a:p>
        </p:txBody>
      </p:sp>
      <p:sp>
        <p:nvSpPr>
          <p:cNvPr id="12" name="TextBox 11">
            <a:extLst>
              <a:ext uri="{FF2B5EF4-FFF2-40B4-BE49-F238E27FC236}">
                <a16:creationId xmlns:a16="http://schemas.microsoft.com/office/drawing/2014/main" xmlns="" id="{EFC9B8E7-6441-406E-AE27-783E86F3A726}"/>
              </a:ext>
            </a:extLst>
          </p:cNvPr>
          <p:cNvSpPr txBox="1"/>
          <p:nvPr/>
        </p:nvSpPr>
        <p:spPr>
          <a:xfrm>
            <a:off x="6050277" y="5098001"/>
            <a:ext cx="6098146" cy="646331"/>
          </a:xfrm>
          <a:prstGeom prst="rect">
            <a:avLst/>
          </a:prstGeom>
          <a:noFill/>
        </p:spPr>
        <p:txBody>
          <a:bodyPr wrap="square">
            <a:spAutoFit/>
          </a:bodyPr>
          <a:lstStyle/>
          <a:p>
            <a:r>
              <a:rPr lang="en-US" b="1" dirty="0">
                <a:latin typeface="Calibri-Bold"/>
              </a:rPr>
              <a:t>Antigen → specific T cell</a:t>
            </a:r>
          </a:p>
          <a:p>
            <a:r>
              <a:rPr lang="en-US" b="1" dirty="0">
                <a:latin typeface="Calibri-Bold"/>
              </a:rPr>
              <a:t>Activation (adaptive function)</a:t>
            </a:r>
            <a:endParaRPr lang="en-US" dirty="0"/>
          </a:p>
        </p:txBody>
      </p:sp>
    </p:spTree>
    <p:extLst>
      <p:ext uri="{BB962C8B-B14F-4D97-AF65-F5344CB8AC3E}">
        <p14:creationId xmlns:p14="http://schemas.microsoft.com/office/powerpoint/2010/main" xmlns="" val="2528132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405369" y="882143"/>
            <a:ext cx="8776879" cy="1314315"/>
          </a:xfrm>
        </p:spPr>
        <p:txBody>
          <a:bodyPr>
            <a:normAutofit/>
          </a:bodyPr>
          <a:lstStyle/>
          <a:p>
            <a:pPr algn="ctr"/>
            <a:r>
              <a:rPr lang="en-US" sz="3600" b="1" dirty="0"/>
              <a:t>Features of Adaptive Response</a:t>
            </a:r>
            <a:endParaRPr lang="en-GB" b="1" dirty="0">
              <a:latin typeface="Times New Roman" panose="02020603050405020304" pitchFamily="18" charset="0"/>
              <a:cs typeface="Times New Roman" panose="02020603050405020304" pitchFamily="18" charset="0"/>
            </a:endParaRPr>
          </a:p>
        </p:txBody>
      </p:sp>
      <p:sp>
        <p:nvSpPr>
          <p:cNvPr id="6" name="Content Placeholder 2"/>
          <p:cNvSpPr txBox="1">
            <a:spLocks/>
          </p:cNvSpPr>
          <p:nvPr/>
        </p:nvSpPr>
        <p:spPr>
          <a:xfrm>
            <a:off x="327150" y="984099"/>
            <a:ext cx="11614914" cy="4697289"/>
          </a:xfrm>
          <a:prstGeom prst="rect">
            <a:avLst/>
          </a:prstGeom>
        </p:spPr>
        <p:txBody>
          <a:bodyPr/>
          <a:lstStyle/>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7" name="Slide Number Placeholder 3"/>
          <p:cNvSpPr>
            <a:spLocks noGrp="1"/>
          </p:cNvSpPr>
          <p:nvPr>
            <p:ph type="sldNum" sz="quarter" idx="12"/>
          </p:nvPr>
        </p:nvSpPr>
        <p:spPr>
          <a:xfrm>
            <a:off x="1534158" y="5996117"/>
            <a:ext cx="552219" cy="365125"/>
          </a:xfrm>
        </p:spPr>
        <p:txBody>
          <a:bodyPr/>
          <a:lstStyle/>
          <a:p>
            <a:fld id="{7E50C373-F1D0-494F-8D6D-366C958B3429}" type="slidenum">
              <a:rPr lang="en-GB" sz="2000">
                <a:solidFill>
                  <a:schemeClr val="bg1"/>
                </a:solidFill>
              </a:rPr>
              <a:pPr/>
              <a:t>52</a:t>
            </a:fld>
            <a:endParaRPr lang="en-GB" sz="2000" dirty="0">
              <a:solidFill>
                <a:schemeClr val="bg1"/>
              </a:solidFill>
            </a:endParaRPr>
          </a:p>
        </p:txBody>
      </p:sp>
      <p:sp>
        <p:nvSpPr>
          <p:cNvPr id="8" name="TextBox 7"/>
          <p:cNvSpPr txBox="1"/>
          <p:nvPr/>
        </p:nvSpPr>
        <p:spPr>
          <a:xfrm>
            <a:off x="2708545" y="5996116"/>
            <a:ext cx="4733925" cy="369332"/>
          </a:xfrm>
          <a:prstGeom prst="rect">
            <a:avLst/>
          </a:prstGeom>
          <a:noFill/>
        </p:spPr>
        <p:txBody>
          <a:bodyPr wrap="none" rtlCol="0">
            <a:spAutoFit/>
          </a:bodyPr>
          <a:lstStyle/>
          <a:p>
            <a:r>
              <a:rPr lang="en-US" b="1" dirty="0">
                <a:solidFill>
                  <a:srgbClr val="FFC000"/>
                </a:solidFill>
              </a:rPr>
              <a:t>Department of Biochemistry and Biotechnology</a:t>
            </a:r>
          </a:p>
        </p:txBody>
      </p:sp>
      <p:sp>
        <p:nvSpPr>
          <p:cNvPr id="10" name="Rectangle 9"/>
          <p:cNvSpPr/>
          <p:nvPr/>
        </p:nvSpPr>
        <p:spPr>
          <a:xfrm>
            <a:off x="850065" y="2510516"/>
            <a:ext cx="11014785" cy="2677656"/>
          </a:xfrm>
          <a:prstGeom prst="rect">
            <a:avLst/>
          </a:prstGeom>
        </p:spPr>
        <p:txBody>
          <a:bodyPr wrap="square">
            <a:spAutoFit/>
          </a:bodyPr>
          <a:lstStyle/>
          <a:p>
            <a:pPr lvl="0"/>
            <a:r>
              <a:rPr lang="en-US" sz="2800" dirty="0"/>
              <a:t>Specificity </a:t>
            </a:r>
          </a:p>
          <a:p>
            <a:r>
              <a:rPr lang="en-US" sz="2800" dirty="0"/>
              <a:t>Division of Labor</a:t>
            </a:r>
          </a:p>
          <a:p>
            <a:r>
              <a:rPr lang="en-US" sz="2800" dirty="0"/>
              <a:t>Immunological Memory</a:t>
            </a:r>
          </a:p>
          <a:p>
            <a:r>
              <a:rPr lang="en-US" sz="2800" dirty="0"/>
              <a:t>Tolerance (central and peripheral)</a:t>
            </a:r>
          </a:p>
          <a:p>
            <a:r>
              <a:rPr lang="en-US" sz="2800" dirty="0"/>
              <a:t>Faster response</a:t>
            </a:r>
          </a:p>
          <a:p>
            <a:pPr marL="0" indent="0">
              <a:buNone/>
            </a:pPr>
            <a:endParaRPr lang="en-US" sz="2800" dirty="0"/>
          </a:p>
        </p:txBody>
      </p:sp>
      <p:sp>
        <p:nvSpPr>
          <p:cNvPr id="2" name="Rectangle 1">
            <a:extLst>
              <a:ext uri="{FF2B5EF4-FFF2-40B4-BE49-F238E27FC236}">
                <a16:creationId xmlns:a16="http://schemas.microsoft.com/office/drawing/2014/main" xmlns="" id="{5CF7ED80-FD1B-4FAF-9A44-0DC7036A1889}"/>
              </a:ext>
            </a:extLst>
          </p:cNvPr>
          <p:cNvSpPr/>
          <p:nvPr/>
        </p:nvSpPr>
        <p:spPr>
          <a:xfrm>
            <a:off x="2231841" y="6428767"/>
            <a:ext cx="7805531" cy="461665"/>
          </a:xfrm>
          <a:prstGeom prst="rect">
            <a:avLst/>
          </a:prstGeom>
        </p:spPr>
        <p:txBody>
          <a:bodyPr wrap="square">
            <a:spAutoFit/>
          </a:bodyPr>
          <a:lstStyle/>
          <a:p>
            <a:pPr algn="ctr"/>
            <a:r>
              <a:rPr lang="en-US" sz="2400" b="1" dirty="0"/>
              <a:t>Immunology</a:t>
            </a:r>
            <a:endParaRPr lang="en-US" sz="2400" i="1" dirty="0">
              <a:latin typeface="Arial Black" panose="020B0A04020102020204" pitchFamily="34" charset="0"/>
            </a:endParaRPr>
          </a:p>
        </p:txBody>
      </p:sp>
    </p:spTree>
    <p:extLst>
      <p:ext uri="{BB962C8B-B14F-4D97-AF65-F5344CB8AC3E}">
        <p14:creationId xmlns:p14="http://schemas.microsoft.com/office/powerpoint/2010/main" xmlns="" val="37262163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534158" y="-64162"/>
            <a:ext cx="8776879" cy="1240773"/>
          </a:xfrm>
        </p:spPr>
        <p:txBody>
          <a:bodyPr>
            <a:normAutofit/>
          </a:bodyPr>
          <a:lstStyle/>
          <a:p>
            <a:r>
              <a:rPr lang="en-US" sz="2800" b="1" dirty="0"/>
              <a:t>Innate and Adaptive Immunity</a:t>
            </a:r>
          </a:p>
        </p:txBody>
      </p:sp>
      <p:sp>
        <p:nvSpPr>
          <p:cNvPr id="6" name="Content Placeholder 2"/>
          <p:cNvSpPr txBox="1">
            <a:spLocks/>
          </p:cNvSpPr>
          <p:nvPr/>
        </p:nvSpPr>
        <p:spPr>
          <a:xfrm>
            <a:off x="327150" y="984099"/>
            <a:ext cx="11614914" cy="4697289"/>
          </a:xfrm>
          <a:prstGeom prst="rect">
            <a:avLst/>
          </a:prstGeom>
        </p:spPr>
        <p:txBody>
          <a:bodyPr/>
          <a:lstStyle/>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7" name="Slide Number Placeholder 3"/>
          <p:cNvSpPr>
            <a:spLocks noGrp="1"/>
          </p:cNvSpPr>
          <p:nvPr>
            <p:ph type="sldNum" sz="quarter" idx="12"/>
          </p:nvPr>
        </p:nvSpPr>
        <p:spPr>
          <a:xfrm>
            <a:off x="1534158" y="5996117"/>
            <a:ext cx="552219" cy="365125"/>
          </a:xfrm>
        </p:spPr>
        <p:txBody>
          <a:bodyPr/>
          <a:lstStyle/>
          <a:p>
            <a:fld id="{7E50C373-F1D0-494F-8D6D-366C958B3429}" type="slidenum">
              <a:rPr lang="en-GB" sz="2000">
                <a:solidFill>
                  <a:schemeClr val="bg1"/>
                </a:solidFill>
              </a:rPr>
              <a:pPr/>
              <a:t>53</a:t>
            </a:fld>
            <a:endParaRPr lang="en-GB" sz="2000" dirty="0">
              <a:solidFill>
                <a:schemeClr val="bg1"/>
              </a:solidFill>
            </a:endParaRPr>
          </a:p>
        </p:txBody>
      </p:sp>
      <p:sp>
        <p:nvSpPr>
          <p:cNvPr id="8" name="TextBox 7"/>
          <p:cNvSpPr txBox="1"/>
          <p:nvPr/>
        </p:nvSpPr>
        <p:spPr>
          <a:xfrm>
            <a:off x="2708545" y="5996116"/>
            <a:ext cx="4733925" cy="369332"/>
          </a:xfrm>
          <a:prstGeom prst="rect">
            <a:avLst/>
          </a:prstGeom>
          <a:noFill/>
        </p:spPr>
        <p:txBody>
          <a:bodyPr wrap="none" rtlCol="0">
            <a:spAutoFit/>
          </a:bodyPr>
          <a:lstStyle/>
          <a:p>
            <a:r>
              <a:rPr lang="en-US" b="1" dirty="0">
                <a:solidFill>
                  <a:srgbClr val="FFC000"/>
                </a:solidFill>
              </a:rPr>
              <a:t>Department of Biochemistry and Biotechnology</a:t>
            </a:r>
          </a:p>
        </p:txBody>
      </p:sp>
      <p:sp>
        <p:nvSpPr>
          <p:cNvPr id="2" name="Rectangle 1">
            <a:extLst>
              <a:ext uri="{FF2B5EF4-FFF2-40B4-BE49-F238E27FC236}">
                <a16:creationId xmlns:a16="http://schemas.microsoft.com/office/drawing/2014/main" xmlns="" id="{5CF7ED80-FD1B-4FAF-9A44-0DC7036A1889}"/>
              </a:ext>
            </a:extLst>
          </p:cNvPr>
          <p:cNvSpPr/>
          <p:nvPr/>
        </p:nvSpPr>
        <p:spPr>
          <a:xfrm>
            <a:off x="2231841" y="6428767"/>
            <a:ext cx="7805531" cy="461665"/>
          </a:xfrm>
          <a:prstGeom prst="rect">
            <a:avLst/>
          </a:prstGeom>
        </p:spPr>
        <p:txBody>
          <a:bodyPr wrap="square">
            <a:spAutoFit/>
          </a:bodyPr>
          <a:lstStyle/>
          <a:p>
            <a:pPr algn="ctr"/>
            <a:r>
              <a:rPr lang="en-US" sz="2400" b="1" dirty="0"/>
              <a:t>Immunology</a:t>
            </a:r>
            <a:endParaRPr lang="en-US" sz="2400" i="1" dirty="0">
              <a:latin typeface="Arial Black" panose="020B0A04020102020204" pitchFamily="34" charset="0"/>
            </a:endParaRPr>
          </a:p>
        </p:txBody>
      </p:sp>
      <p:pic>
        <p:nvPicPr>
          <p:cNvPr id="10" name="Picture 2">
            <a:extLst>
              <a:ext uri="{FF2B5EF4-FFF2-40B4-BE49-F238E27FC236}">
                <a16:creationId xmlns:a16="http://schemas.microsoft.com/office/drawing/2014/main" xmlns="" id="{B0F98C85-B6DB-4F87-9D49-1BE146EF126C}"/>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34158" y="920780"/>
            <a:ext cx="8372475" cy="45815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9121277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260493" y="1719421"/>
            <a:ext cx="8776879" cy="1314315"/>
          </a:xfrm>
        </p:spPr>
        <p:txBody>
          <a:bodyPr>
            <a:normAutofit/>
          </a:bodyPr>
          <a:lstStyle/>
          <a:p>
            <a:pPr algn="ctr"/>
            <a:r>
              <a:rPr lang="en-US" sz="3600" b="1" dirty="0"/>
              <a:t>Phases of Immune Response </a:t>
            </a:r>
            <a:endParaRPr lang="en-GB" b="1" dirty="0">
              <a:latin typeface="Times New Roman" panose="02020603050405020304" pitchFamily="18" charset="0"/>
              <a:cs typeface="Times New Roman" panose="02020603050405020304" pitchFamily="18" charset="0"/>
            </a:endParaRPr>
          </a:p>
        </p:txBody>
      </p:sp>
      <p:sp>
        <p:nvSpPr>
          <p:cNvPr id="6" name="Content Placeholder 2"/>
          <p:cNvSpPr txBox="1">
            <a:spLocks/>
          </p:cNvSpPr>
          <p:nvPr/>
        </p:nvSpPr>
        <p:spPr>
          <a:xfrm>
            <a:off x="327150" y="984099"/>
            <a:ext cx="11614914" cy="4697289"/>
          </a:xfrm>
          <a:prstGeom prst="rect">
            <a:avLst/>
          </a:prstGeom>
        </p:spPr>
        <p:txBody>
          <a:bodyPr/>
          <a:lstStyle/>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7" name="Slide Number Placeholder 3"/>
          <p:cNvSpPr>
            <a:spLocks noGrp="1"/>
          </p:cNvSpPr>
          <p:nvPr>
            <p:ph type="sldNum" sz="quarter" idx="12"/>
          </p:nvPr>
        </p:nvSpPr>
        <p:spPr>
          <a:xfrm>
            <a:off x="1534158" y="5996117"/>
            <a:ext cx="552219" cy="365125"/>
          </a:xfrm>
        </p:spPr>
        <p:txBody>
          <a:bodyPr/>
          <a:lstStyle/>
          <a:p>
            <a:fld id="{7E50C373-F1D0-494F-8D6D-366C958B3429}" type="slidenum">
              <a:rPr lang="en-GB" sz="2000">
                <a:solidFill>
                  <a:schemeClr val="bg1"/>
                </a:solidFill>
              </a:rPr>
              <a:pPr/>
              <a:t>54</a:t>
            </a:fld>
            <a:endParaRPr lang="en-GB" sz="2000" dirty="0">
              <a:solidFill>
                <a:schemeClr val="bg1"/>
              </a:solidFill>
            </a:endParaRPr>
          </a:p>
        </p:txBody>
      </p:sp>
      <p:sp>
        <p:nvSpPr>
          <p:cNvPr id="8" name="TextBox 7"/>
          <p:cNvSpPr txBox="1"/>
          <p:nvPr/>
        </p:nvSpPr>
        <p:spPr>
          <a:xfrm>
            <a:off x="2708545" y="5996116"/>
            <a:ext cx="4733925" cy="369332"/>
          </a:xfrm>
          <a:prstGeom prst="rect">
            <a:avLst/>
          </a:prstGeom>
          <a:noFill/>
        </p:spPr>
        <p:txBody>
          <a:bodyPr wrap="none" rtlCol="0">
            <a:spAutoFit/>
          </a:bodyPr>
          <a:lstStyle/>
          <a:p>
            <a:r>
              <a:rPr lang="en-US" b="1" dirty="0">
                <a:solidFill>
                  <a:srgbClr val="FFC000"/>
                </a:solidFill>
              </a:rPr>
              <a:t>Department of Biochemistry and Biotechnology</a:t>
            </a:r>
          </a:p>
        </p:txBody>
      </p:sp>
      <p:sp>
        <p:nvSpPr>
          <p:cNvPr id="2" name="Rectangle 1">
            <a:extLst>
              <a:ext uri="{FF2B5EF4-FFF2-40B4-BE49-F238E27FC236}">
                <a16:creationId xmlns:a16="http://schemas.microsoft.com/office/drawing/2014/main" xmlns="" id="{5CF7ED80-FD1B-4FAF-9A44-0DC7036A1889}"/>
              </a:ext>
            </a:extLst>
          </p:cNvPr>
          <p:cNvSpPr/>
          <p:nvPr/>
        </p:nvSpPr>
        <p:spPr>
          <a:xfrm>
            <a:off x="2231841" y="6428767"/>
            <a:ext cx="7805531" cy="461665"/>
          </a:xfrm>
          <a:prstGeom prst="rect">
            <a:avLst/>
          </a:prstGeom>
        </p:spPr>
        <p:txBody>
          <a:bodyPr wrap="square">
            <a:spAutoFit/>
          </a:bodyPr>
          <a:lstStyle/>
          <a:p>
            <a:pPr algn="ctr"/>
            <a:r>
              <a:rPr lang="en-US" sz="2400" b="1" dirty="0"/>
              <a:t>Immunology</a:t>
            </a:r>
            <a:endParaRPr lang="en-US" sz="2400" i="1" dirty="0">
              <a:latin typeface="Arial Black" panose="020B0A04020102020204" pitchFamily="34" charset="0"/>
            </a:endParaRPr>
          </a:p>
        </p:txBody>
      </p:sp>
    </p:spTree>
    <p:extLst>
      <p:ext uri="{BB962C8B-B14F-4D97-AF65-F5344CB8AC3E}">
        <p14:creationId xmlns:p14="http://schemas.microsoft.com/office/powerpoint/2010/main" xmlns="" val="42912693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405369" y="882143"/>
            <a:ext cx="8776879" cy="1314315"/>
          </a:xfrm>
        </p:spPr>
        <p:txBody>
          <a:bodyPr>
            <a:normAutofit/>
          </a:bodyPr>
          <a:lstStyle/>
          <a:p>
            <a:pPr algn="ctr"/>
            <a:r>
              <a:rPr lang="en-US" sz="3600" b="1" dirty="0"/>
              <a:t>Features of Adaptive Response</a:t>
            </a:r>
            <a:endParaRPr lang="en-GB" b="1" dirty="0">
              <a:latin typeface="Times New Roman" panose="02020603050405020304" pitchFamily="18" charset="0"/>
              <a:cs typeface="Times New Roman" panose="02020603050405020304" pitchFamily="18" charset="0"/>
            </a:endParaRPr>
          </a:p>
        </p:txBody>
      </p:sp>
      <p:sp>
        <p:nvSpPr>
          <p:cNvPr id="6" name="Content Placeholder 2"/>
          <p:cNvSpPr txBox="1">
            <a:spLocks/>
          </p:cNvSpPr>
          <p:nvPr/>
        </p:nvSpPr>
        <p:spPr>
          <a:xfrm>
            <a:off x="327150" y="984099"/>
            <a:ext cx="11614914" cy="4697289"/>
          </a:xfrm>
          <a:prstGeom prst="rect">
            <a:avLst/>
          </a:prstGeom>
        </p:spPr>
        <p:txBody>
          <a:bodyPr/>
          <a:lstStyle/>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7" name="Slide Number Placeholder 3"/>
          <p:cNvSpPr>
            <a:spLocks noGrp="1"/>
          </p:cNvSpPr>
          <p:nvPr>
            <p:ph type="sldNum" sz="quarter" idx="12"/>
          </p:nvPr>
        </p:nvSpPr>
        <p:spPr>
          <a:xfrm>
            <a:off x="1534158" y="5996117"/>
            <a:ext cx="552219" cy="365125"/>
          </a:xfrm>
        </p:spPr>
        <p:txBody>
          <a:bodyPr/>
          <a:lstStyle/>
          <a:p>
            <a:fld id="{7E50C373-F1D0-494F-8D6D-366C958B3429}" type="slidenum">
              <a:rPr lang="en-GB" sz="2000">
                <a:solidFill>
                  <a:schemeClr val="bg1"/>
                </a:solidFill>
              </a:rPr>
              <a:pPr/>
              <a:t>55</a:t>
            </a:fld>
            <a:endParaRPr lang="en-GB" sz="2000" dirty="0">
              <a:solidFill>
                <a:schemeClr val="bg1"/>
              </a:solidFill>
            </a:endParaRPr>
          </a:p>
        </p:txBody>
      </p:sp>
      <p:sp>
        <p:nvSpPr>
          <p:cNvPr id="8" name="TextBox 7"/>
          <p:cNvSpPr txBox="1"/>
          <p:nvPr/>
        </p:nvSpPr>
        <p:spPr>
          <a:xfrm>
            <a:off x="2708545" y="5996116"/>
            <a:ext cx="4733925" cy="369332"/>
          </a:xfrm>
          <a:prstGeom prst="rect">
            <a:avLst/>
          </a:prstGeom>
          <a:noFill/>
        </p:spPr>
        <p:txBody>
          <a:bodyPr wrap="none" rtlCol="0">
            <a:spAutoFit/>
          </a:bodyPr>
          <a:lstStyle/>
          <a:p>
            <a:r>
              <a:rPr lang="en-US" b="1" dirty="0">
                <a:solidFill>
                  <a:srgbClr val="FFC000"/>
                </a:solidFill>
              </a:rPr>
              <a:t>Department of Biochemistry and Biotechnology</a:t>
            </a:r>
          </a:p>
        </p:txBody>
      </p:sp>
      <p:sp>
        <p:nvSpPr>
          <p:cNvPr id="2" name="Rectangle 1">
            <a:extLst>
              <a:ext uri="{FF2B5EF4-FFF2-40B4-BE49-F238E27FC236}">
                <a16:creationId xmlns:a16="http://schemas.microsoft.com/office/drawing/2014/main" xmlns="" id="{5CF7ED80-FD1B-4FAF-9A44-0DC7036A1889}"/>
              </a:ext>
            </a:extLst>
          </p:cNvPr>
          <p:cNvSpPr/>
          <p:nvPr/>
        </p:nvSpPr>
        <p:spPr>
          <a:xfrm>
            <a:off x="2231841" y="6428767"/>
            <a:ext cx="7805531" cy="461665"/>
          </a:xfrm>
          <a:prstGeom prst="rect">
            <a:avLst/>
          </a:prstGeom>
        </p:spPr>
        <p:txBody>
          <a:bodyPr wrap="square">
            <a:spAutoFit/>
          </a:bodyPr>
          <a:lstStyle/>
          <a:p>
            <a:pPr algn="ctr"/>
            <a:r>
              <a:rPr lang="en-US" sz="2400" b="1" dirty="0"/>
              <a:t>Immunology</a:t>
            </a:r>
            <a:endParaRPr lang="en-US" sz="2400" i="1" dirty="0">
              <a:latin typeface="Arial Black" panose="020B0A04020102020204" pitchFamily="34" charset="0"/>
            </a:endParaRPr>
          </a:p>
        </p:txBody>
      </p:sp>
      <p:pic>
        <p:nvPicPr>
          <p:cNvPr id="9" name="Picture 8" descr="figure_01_23">
            <a:extLst>
              <a:ext uri="{FF2B5EF4-FFF2-40B4-BE49-F238E27FC236}">
                <a16:creationId xmlns:a16="http://schemas.microsoft.com/office/drawing/2014/main" xmlns="" id="{7E82DCDD-E76C-4B52-93C6-54D7B144D3D4}"/>
              </a:ext>
            </a:extLst>
          </p:cNvPr>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b="3708"/>
          <a:stretch/>
        </p:blipFill>
        <p:spPr bwMode="auto">
          <a:xfrm>
            <a:off x="1191431" y="492552"/>
            <a:ext cx="8375277" cy="55764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itle 4">
            <a:extLst>
              <a:ext uri="{FF2B5EF4-FFF2-40B4-BE49-F238E27FC236}">
                <a16:creationId xmlns:a16="http://schemas.microsoft.com/office/drawing/2014/main" xmlns="" id="{91AF249C-D62E-4F12-A32D-B3A18EF2FDB1}"/>
              </a:ext>
            </a:extLst>
          </p:cNvPr>
          <p:cNvSpPr txBox="1">
            <a:spLocks/>
          </p:cNvSpPr>
          <p:nvPr/>
        </p:nvSpPr>
        <p:spPr>
          <a:xfrm>
            <a:off x="457200" y="0"/>
            <a:ext cx="8229600" cy="7546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a:t>The course of a typical antibody response</a:t>
            </a:r>
            <a:endParaRPr lang="en-US" sz="2400" b="1" dirty="0"/>
          </a:p>
        </p:txBody>
      </p:sp>
    </p:spTree>
    <p:extLst>
      <p:ext uri="{BB962C8B-B14F-4D97-AF65-F5344CB8AC3E}">
        <p14:creationId xmlns:p14="http://schemas.microsoft.com/office/powerpoint/2010/main" xmlns="" val="3658643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327150" y="984099"/>
            <a:ext cx="11614914" cy="4697289"/>
          </a:xfrm>
          <a:prstGeom prst="rect">
            <a:avLst/>
          </a:prstGeom>
        </p:spPr>
        <p:txBody>
          <a:bodyPr/>
          <a:lstStyle/>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7" name="Slide Number Placeholder 3"/>
          <p:cNvSpPr>
            <a:spLocks noGrp="1"/>
          </p:cNvSpPr>
          <p:nvPr>
            <p:ph type="sldNum" sz="quarter" idx="12"/>
          </p:nvPr>
        </p:nvSpPr>
        <p:spPr>
          <a:xfrm>
            <a:off x="1534158" y="5996117"/>
            <a:ext cx="552219" cy="365125"/>
          </a:xfrm>
        </p:spPr>
        <p:txBody>
          <a:bodyPr/>
          <a:lstStyle/>
          <a:p>
            <a:fld id="{7E50C373-F1D0-494F-8D6D-366C958B3429}" type="slidenum">
              <a:rPr lang="en-GB" sz="2000">
                <a:solidFill>
                  <a:schemeClr val="bg1"/>
                </a:solidFill>
              </a:rPr>
              <a:pPr/>
              <a:t>56</a:t>
            </a:fld>
            <a:endParaRPr lang="en-GB" sz="2000" dirty="0">
              <a:solidFill>
                <a:schemeClr val="bg1"/>
              </a:solidFill>
            </a:endParaRPr>
          </a:p>
        </p:txBody>
      </p:sp>
      <p:sp>
        <p:nvSpPr>
          <p:cNvPr id="8" name="TextBox 7"/>
          <p:cNvSpPr txBox="1"/>
          <p:nvPr/>
        </p:nvSpPr>
        <p:spPr>
          <a:xfrm>
            <a:off x="2708545" y="5996116"/>
            <a:ext cx="4733925" cy="369332"/>
          </a:xfrm>
          <a:prstGeom prst="rect">
            <a:avLst/>
          </a:prstGeom>
          <a:noFill/>
        </p:spPr>
        <p:txBody>
          <a:bodyPr wrap="none" rtlCol="0">
            <a:spAutoFit/>
          </a:bodyPr>
          <a:lstStyle/>
          <a:p>
            <a:r>
              <a:rPr lang="en-US" b="1" dirty="0">
                <a:solidFill>
                  <a:srgbClr val="FFC000"/>
                </a:solidFill>
              </a:rPr>
              <a:t>Department of Biochemistry and Biotechnology</a:t>
            </a:r>
          </a:p>
        </p:txBody>
      </p:sp>
      <p:sp>
        <p:nvSpPr>
          <p:cNvPr id="2" name="Rectangle 1">
            <a:extLst>
              <a:ext uri="{FF2B5EF4-FFF2-40B4-BE49-F238E27FC236}">
                <a16:creationId xmlns:a16="http://schemas.microsoft.com/office/drawing/2014/main" xmlns="" id="{5CF7ED80-FD1B-4FAF-9A44-0DC7036A1889}"/>
              </a:ext>
            </a:extLst>
          </p:cNvPr>
          <p:cNvSpPr/>
          <p:nvPr/>
        </p:nvSpPr>
        <p:spPr>
          <a:xfrm>
            <a:off x="2231841" y="6428767"/>
            <a:ext cx="7805531" cy="461665"/>
          </a:xfrm>
          <a:prstGeom prst="rect">
            <a:avLst/>
          </a:prstGeom>
        </p:spPr>
        <p:txBody>
          <a:bodyPr wrap="square">
            <a:spAutoFit/>
          </a:bodyPr>
          <a:lstStyle/>
          <a:p>
            <a:pPr algn="ctr"/>
            <a:r>
              <a:rPr lang="en-US" sz="2400" b="1" dirty="0"/>
              <a:t>Immunology</a:t>
            </a:r>
            <a:endParaRPr lang="en-US" sz="2400" i="1" dirty="0">
              <a:latin typeface="Arial Black" panose="020B0A04020102020204" pitchFamily="34" charset="0"/>
            </a:endParaRPr>
          </a:p>
        </p:txBody>
      </p:sp>
      <p:pic>
        <p:nvPicPr>
          <p:cNvPr id="9" name="Picture 2" descr="figure_01_34">
            <a:extLst>
              <a:ext uri="{FF2B5EF4-FFF2-40B4-BE49-F238E27FC236}">
                <a16:creationId xmlns:a16="http://schemas.microsoft.com/office/drawing/2014/main" xmlns="" id="{AE132A12-DDBD-4B70-8AC3-B95AD01461A7}"/>
              </a:ext>
            </a:extLst>
          </p:cNvPr>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b="2823"/>
          <a:stretch/>
        </p:blipFill>
        <p:spPr bwMode="auto">
          <a:xfrm>
            <a:off x="1725246" y="43424"/>
            <a:ext cx="7354888" cy="58893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6391161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327150" y="984099"/>
            <a:ext cx="11614914" cy="4697289"/>
          </a:xfrm>
          <a:prstGeom prst="rect">
            <a:avLst/>
          </a:prstGeom>
        </p:spPr>
        <p:txBody>
          <a:bodyPr/>
          <a:lstStyle/>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7" name="Slide Number Placeholder 3"/>
          <p:cNvSpPr>
            <a:spLocks noGrp="1"/>
          </p:cNvSpPr>
          <p:nvPr>
            <p:ph type="sldNum" sz="quarter" idx="12"/>
          </p:nvPr>
        </p:nvSpPr>
        <p:spPr>
          <a:xfrm>
            <a:off x="1534158" y="5996117"/>
            <a:ext cx="552219" cy="365125"/>
          </a:xfrm>
        </p:spPr>
        <p:txBody>
          <a:bodyPr/>
          <a:lstStyle/>
          <a:p>
            <a:fld id="{7E50C373-F1D0-494F-8D6D-366C958B3429}" type="slidenum">
              <a:rPr lang="en-GB" sz="2000">
                <a:solidFill>
                  <a:schemeClr val="bg1"/>
                </a:solidFill>
              </a:rPr>
              <a:pPr/>
              <a:t>57</a:t>
            </a:fld>
            <a:endParaRPr lang="en-GB" sz="2000" dirty="0">
              <a:solidFill>
                <a:schemeClr val="bg1"/>
              </a:solidFill>
            </a:endParaRPr>
          </a:p>
        </p:txBody>
      </p:sp>
      <p:sp>
        <p:nvSpPr>
          <p:cNvPr id="8" name="TextBox 7"/>
          <p:cNvSpPr txBox="1"/>
          <p:nvPr/>
        </p:nvSpPr>
        <p:spPr>
          <a:xfrm>
            <a:off x="2708545" y="5996116"/>
            <a:ext cx="4733925" cy="369332"/>
          </a:xfrm>
          <a:prstGeom prst="rect">
            <a:avLst/>
          </a:prstGeom>
          <a:noFill/>
        </p:spPr>
        <p:txBody>
          <a:bodyPr wrap="none" rtlCol="0">
            <a:spAutoFit/>
          </a:bodyPr>
          <a:lstStyle/>
          <a:p>
            <a:r>
              <a:rPr lang="en-US" b="1" dirty="0">
                <a:solidFill>
                  <a:srgbClr val="FFC000"/>
                </a:solidFill>
              </a:rPr>
              <a:t>Department of Biochemistry and Biotechnology</a:t>
            </a:r>
          </a:p>
        </p:txBody>
      </p:sp>
      <p:sp>
        <p:nvSpPr>
          <p:cNvPr id="2" name="Rectangle 1">
            <a:extLst>
              <a:ext uri="{FF2B5EF4-FFF2-40B4-BE49-F238E27FC236}">
                <a16:creationId xmlns:a16="http://schemas.microsoft.com/office/drawing/2014/main" xmlns="" id="{5CF7ED80-FD1B-4FAF-9A44-0DC7036A1889}"/>
              </a:ext>
            </a:extLst>
          </p:cNvPr>
          <p:cNvSpPr/>
          <p:nvPr/>
        </p:nvSpPr>
        <p:spPr>
          <a:xfrm>
            <a:off x="2231841" y="6428767"/>
            <a:ext cx="7805531" cy="461665"/>
          </a:xfrm>
          <a:prstGeom prst="rect">
            <a:avLst/>
          </a:prstGeom>
        </p:spPr>
        <p:txBody>
          <a:bodyPr wrap="square">
            <a:spAutoFit/>
          </a:bodyPr>
          <a:lstStyle/>
          <a:p>
            <a:pPr algn="ctr"/>
            <a:r>
              <a:rPr lang="en-US" sz="2400" b="1" dirty="0"/>
              <a:t>Immunology</a:t>
            </a:r>
            <a:endParaRPr lang="en-US" sz="2400" i="1" dirty="0">
              <a:latin typeface="Arial Black" panose="020B0A04020102020204" pitchFamily="34" charset="0"/>
            </a:endParaRPr>
          </a:p>
        </p:txBody>
      </p:sp>
      <p:pic>
        <p:nvPicPr>
          <p:cNvPr id="9" name="Picture 8" descr="figure_02_01">
            <a:extLst>
              <a:ext uri="{FF2B5EF4-FFF2-40B4-BE49-F238E27FC236}">
                <a16:creationId xmlns:a16="http://schemas.microsoft.com/office/drawing/2014/main" xmlns="" id="{2489C3E1-70A6-417E-BB53-AF267B3A9F38}"/>
              </a:ext>
            </a:extLst>
          </p:cNvPr>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b="7268"/>
          <a:stretch/>
        </p:blipFill>
        <p:spPr bwMode="auto">
          <a:xfrm>
            <a:off x="1287888" y="1686135"/>
            <a:ext cx="8991600" cy="33108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extBox 10">
            <a:extLst>
              <a:ext uri="{FF2B5EF4-FFF2-40B4-BE49-F238E27FC236}">
                <a16:creationId xmlns:a16="http://schemas.microsoft.com/office/drawing/2014/main" xmlns="" id="{86116113-BA56-499A-91EC-D710A2E6E460}"/>
              </a:ext>
            </a:extLst>
          </p:cNvPr>
          <p:cNvSpPr txBox="1"/>
          <p:nvPr/>
        </p:nvSpPr>
        <p:spPr>
          <a:xfrm>
            <a:off x="1828800" y="381000"/>
            <a:ext cx="6096000" cy="769441"/>
          </a:xfrm>
          <a:prstGeom prst="rect">
            <a:avLst/>
          </a:prstGeom>
          <a:noFill/>
        </p:spPr>
        <p:txBody>
          <a:bodyPr wrap="square" rtlCol="0">
            <a:spAutoFit/>
          </a:bodyPr>
          <a:lstStyle/>
          <a:p>
            <a:pPr algn="ctr"/>
            <a:r>
              <a:rPr lang="en-US" sz="4400" b="1" dirty="0"/>
              <a:t>Summary </a:t>
            </a:r>
          </a:p>
        </p:txBody>
      </p:sp>
    </p:spTree>
    <p:extLst>
      <p:ext uri="{BB962C8B-B14F-4D97-AF65-F5344CB8AC3E}">
        <p14:creationId xmlns:p14="http://schemas.microsoft.com/office/powerpoint/2010/main" xmlns="" val="23911477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444006" y="519454"/>
            <a:ext cx="8776879" cy="1314315"/>
          </a:xfrm>
        </p:spPr>
        <p:txBody>
          <a:bodyPr>
            <a:normAutofit/>
          </a:bodyPr>
          <a:lstStyle/>
          <a:p>
            <a:pPr algn="ctr"/>
            <a:r>
              <a:rPr lang="en-US" sz="2800" b="1" dirty="0"/>
              <a:t>References</a:t>
            </a:r>
            <a:endParaRPr lang="en-GB" b="1" dirty="0">
              <a:latin typeface="Times New Roman" panose="02020603050405020304" pitchFamily="18" charset="0"/>
              <a:cs typeface="Times New Roman" panose="02020603050405020304" pitchFamily="18" charset="0"/>
            </a:endParaRPr>
          </a:p>
        </p:txBody>
      </p:sp>
      <p:sp>
        <p:nvSpPr>
          <p:cNvPr id="6" name="Content Placeholder 2"/>
          <p:cNvSpPr txBox="1">
            <a:spLocks/>
          </p:cNvSpPr>
          <p:nvPr/>
        </p:nvSpPr>
        <p:spPr>
          <a:xfrm>
            <a:off x="327150" y="984099"/>
            <a:ext cx="11614914" cy="4697289"/>
          </a:xfrm>
          <a:prstGeom prst="rect">
            <a:avLst/>
          </a:prstGeom>
        </p:spPr>
        <p:txBody>
          <a:bodyPr/>
          <a:lstStyle/>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7" name="Slide Number Placeholder 3"/>
          <p:cNvSpPr>
            <a:spLocks noGrp="1"/>
          </p:cNvSpPr>
          <p:nvPr>
            <p:ph type="sldNum" sz="quarter" idx="12"/>
          </p:nvPr>
        </p:nvSpPr>
        <p:spPr>
          <a:xfrm>
            <a:off x="1534158" y="5996117"/>
            <a:ext cx="552219" cy="365125"/>
          </a:xfrm>
        </p:spPr>
        <p:txBody>
          <a:bodyPr/>
          <a:lstStyle/>
          <a:p>
            <a:fld id="{7E50C373-F1D0-494F-8D6D-366C958B3429}" type="slidenum">
              <a:rPr lang="en-GB" sz="2000">
                <a:solidFill>
                  <a:schemeClr val="bg1"/>
                </a:solidFill>
              </a:rPr>
              <a:pPr/>
              <a:t>58</a:t>
            </a:fld>
            <a:endParaRPr lang="en-GB" sz="2000" dirty="0">
              <a:solidFill>
                <a:schemeClr val="bg1"/>
              </a:solidFill>
            </a:endParaRPr>
          </a:p>
        </p:txBody>
      </p:sp>
      <p:sp>
        <p:nvSpPr>
          <p:cNvPr id="8" name="TextBox 7"/>
          <p:cNvSpPr txBox="1"/>
          <p:nvPr/>
        </p:nvSpPr>
        <p:spPr>
          <a:xfrm>
            <a:off x="2708545" y="5996116"/>
            <a:ext cx="4733925" cy="369332"/>
          </a:xfrm>
          <a:prstGeom prst="rect">
            <a:avLst/>
          </a:prstGeom>
          <a:noFill/>
        </p:spPr>
        <p:txBody>
          <a:bodyPr wrap="none" rtlCol="0">
            <a:spAutoFit/>
          </a:bodyPr>
          <a:lstStyle/>
          <a:p>
            <a:r>
              <a:rPr lang="en-US" b="1" dirty="0">
                <a:solidFill>
                  <a:srgbClr val="FFC000"/>
                </a:solidFill>
              </a:rPr>
              <a:t>Department of Biochemistry and Biotechnology</a:t>
            </a:r>
          </a:p>
        </p:txBody>
      </p:sp>
      <p:sp>
        <p:nvSpPr>
          <p:cNvPr id="10" name="Rectangle 9"/>
          <p:cNvSpPr/>
          <p:nvPr/>
        </p:nvSpPr>
        <p:spPr>
          <a:xfrm>
            <a:off x="927279" y="1833769"/>
            <a:ext cx="11014785" cy="3970318"/>
          </a:xfrm>
          <a:prstGeom prst="rect">
            <a:avLst/>
          </a:prstGeom>
        </p:spPr>
        <p:txBody>
          <a:bodyPr wrap="square">
            <a:spAutoFit/>
          </a:bodyPr>
          <a:lstStyle/>
          <a:p>
            <a:pPr marL="0" indent="0">
              <a:buNone/>
            </a:pPr>
            <a:r>
              <a:rPr lang="en-US" sz="2800" dirty="0"/>
              <a:t>1. Paul, W.E. (ed): Fundamental Immunology, 6th ed. New York, Lippincott Williams &amp; Wilkins, 2008</a:t>
            </a:r>
          </a:p>
          <a:p>
            <a:pPr marL="0" indent="0">
              <a:buNone/>
            </a:pPr>
            <a:r>
              <a:rPr lang="en-US" sz="2800" dirty="0"/>
              <a:t>2. Kaufmann, S.E., Sher, A. and Ahmed, R. (Eds): Immunology of Infectious Diseases. Washington, DC: ASM Press, 2001.</a:t>
            </a:r>
          </a:p>
          <a:p>
            <a:pPr marL="0" indent="0">
              <a:buNone/>
            </a:pPr>
            <a:r>
              <a:rPr lang="en-US" sz="2800" dirty="0"/>
              <a:t>3. Janeway Immunology (2012)</a:t>
            </a:r>
          </a:p>
          <a:p>
            <a:pPr marL="0" indent="0">
              <a:buNone/>
            </a:pPr>
            <a:r>
              <a:rPr lang="en-US" sz="2800" dirty="0"/>
              <a:t>4. Nature Reviews Immunology (2016)</a:t>
            </a:r>
          </a:p>
          <a:p>
            <a:pPr marL="0" indent="0">
              <a:buNone/>
            </a:pPr>
            <a:endParaRPr lang="en-US" sz="2800" dirty="0"/>
          </a:p>
          <a:p>
            <a:pPr marL="0" indent="0">
              <a:buNone/>
            </a:pPr>
            <a:endParaRPr lang="en-US" sz="2800" dirty="0"/>
          </a:p>
          <a:p>
            <a:pPr marL="0" indent="0">
              <a:buNone/>
            </a:pPr>
            <a:endParaRPr lang="en-US" sz="2800" dirty="0"/>
          </a:p>
        </p:txBody>
      </p:sp>
      <p:sp>
        <p:nvSpPr>
          <p:cNvPr id="2" name="Rectangle 1">
            <a:extLst>
              <a:ext uri="{FF2B5EF4-FFF2-40B4-BE49-F238E27FC236}">
                <a16:creationId xmlns:a16="http://schemas.microsoft.com/office/drawing/2014/main" xmlns="" id="{5CF7ED80-FD1B-4FAF-9A44-0DC7036A1889}"/>
              </a:ext>
            </a:extLst>
          </p:cNvPr>
          <p:cNvSpPr/>
          <p:nvPr/>
        </p:nvSpPr>
        <p:spPr>
          <a:xfrm>
            <a:off x="2231841" y="6428767"/>
            <a:ext cx="7805531" cy="461665"/>
          </a:xfrm>
          <a:prstGeom prst="rect">
            <a:avLst/>
          </a:prstGeom>
        </p:spPr>
        <p:txBody>
          <a:bodyPr wrap="square">
            <a:spAutoFit/>
          </a:bodyPr>
          <a:lstStyle/>
          <a:p>
            <a:pPr algn="ctr"/>
            <a:r>
              <a:rPr lang="en-US" sz="2400" b="1" dirty="0"/>
              <a:t>Immunology</a:t>
            </a:r>
            <a:endParaRPr lang="en-US" sz="2400" i="1" dirty="0">
              <a:latin typeface="Arial Black" panose="020B0A04020102020204" pitchFamily="34" charset="0"/>
            </a:endParaRPr>
          </a:p>
        </p:txBody>
      </p:sp>
    </p:spTree>
    <p:extLst>
      <p:ext uri="{BB962C8B-B14F-4D97-AF65-F5344CB8AC3E}">
        <p14:creationId xmlns:p14="http://schemas.microsoft.com/office/powerpoint/2010/main" xmlns="" val="1913046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534158" y="102361"/>
            <a:ext cx="8776879" cy="1314315"/>
          </a:xfrm>
        </p:spPr>
        <p:txBody>
          <a:bodyPr>
            <a:normAutofit/>
          </a:bodyPr>
          <a:lstStyle/>
          <a:p>
            <a:pPr algn="ctr"/>
            <a:r>
              <a:rPr lang="en-US" sz="2800" b="1" dirty="0"/>
              <a:t>Salary Range</a:t>
            </a:r>
            <a:endParaRPr lang="en-GB" sz="3600" b="1" dirty="0">
              <a:latin typeface="Times New Roman" panose="02020603050405020304" pitchFamily="18" charset="0"/>
              <a:cs typeface="Times New Roman" panose="02020603050405020304" pitchFamily="18" charset="0"/>
            </a:endParaRPr>
          </a:p>
        </p:txBody>
      </p:sp>
      <p:sp>
        <p:nvSpPr>
          <p:cNvPr id="6" name="Content Placeholder 2"/>
          <p:cNvSpPr txBox="1">
            <a:spLocks/>
          </p:cNvSpPr>
          <p:nvPr/>
        </p:nvSpPr>
        <p:spPr>
          <a:xfrm>
            <a:off x="327150" y="984099"/>
            <a:ext cx="11614914" cy="4697289"/>
          </a:xfrm>
          <a:prstGeom prst="rect">
            <a:avLst/>
          </a:prstGeom>
        </p:spPr>
        <p:txBody>
          <a:bodyPr/>
          <a:lstStyle/>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7" name="Slide Number Placeholder 3"/>
          <p:cNvSpPr>
            <a:spLocks noGrp="1"/>
          </p:cNvSpPr>
          <p:nvPr>
            <p:ph type="sldNum" sz="quarter" idx="12"/>
          </p:nvPr>
        </p:nvSpPr>
        <p:spPr>
          <a:xfrm>
            <a:off x="1534158" y="5996117"/>
            <a:ext cx="409135" cy="365125"/>
          </a:xfrm>
        </p:spPr>
        <p:txBody>
          <a:bodyPr/>
          <a:lstStyle/>
          <a:p>
            <a:fld id="{7E50C373-F1D0-494F-8D6D-366C958B3429}" type="slidenum">
              <a:rPr lang="en-GB" sz="2000">
                <a:solidFill>
                  <a:schemeClr val="bg1"/>
                </a:solidFill>
              </a:rPr>
              <a:pPr/>
              <a:t>6</a:t>
            </a:fld>
            <a:endParaRPr lang="en-GB" sz="2000" dirty="0">
              <a:solidFill>
                <a:schemeClr val="bg1"/>
              </a:solidFill>
            </a:endParaRPr>
          </a:p>
        </p:txBody>
      </p:sp>
      <p:sp>
        <p:nvSpPr>
          <p:cNvPr id="8" name="TextBox 7"/>
          <p:cNvSpPr txBox="1"/>
          <p:nvPr/>
        </p:nvSpPr>
        <p:spPr>
          <a:xfrm>
            <a:off x="2708545" y="5996116"/>
            <a:ext cx="4733925" cy="369332"/>
          </a:xfrm>
          <a:prstGeom prst="rect">
            <a:avLst/>
          </a:prstGeom>
          <a:noFill/>
        </p:spPr>
        <p:txBody>
          <a:bodyPr wrap="none" rtlCol="0">
            <a:spAutoFit/>
          </a:bodyPr>
          <a:lstStyle/>
          <a:p>
            <a:r>
              <a:rPr lang="en-US" b="1" dirty="0">
                <a:solidFill>
                  <a:srgbClr val="FFC000"/>
                </a:solidFill>
              </a:rPr>
              <a:t>Department of Biochemistry and Biotechnology</a:t>
            </a:r>
          </a:p>
        </p:txBody>
      </p:sp>
      <p:sp>
        <p:nvSpPr>
          <p:cNvPr id="10" name="Rectangle 9"/>
          <p:cNvSpPr/>
          <p:nvPr/>
        </p:nvSpPr>
        <p:spPr>
          <a:xfrm>
            <a:off x="927278" y="1640818"/>
            <a:ext cx="11014785" cy="2677656"/>
          </a:xfrm>
          <a:prstGeom prst="rect">
            <a:avLst/>
          </a:prstGeom>
        </p:spPr>
        <p:txBody>
          <a:bodyPr wrap="square">
            <a:spAutoFit/>
          </a:bodyPr>
          <a:lstStyle/>
          <a:p>
            <a:endParaRPr lang="en-US" sz="2800" dirty="0"/>
          </a:p>
          <a:p>
            <a:pPr marL="0" indent="0">
              <a:buNone/>
            </a:pPr>
            <a:endParaRPr lang="en-US" sz="2800" dirty="0"/>
          </a:p>
          <a:p>
            <a:pPr>
              <a:buFont typeface="Wingdings" panose="05000000000000000000" pitchFamily="2" charset="2"/>
              <a:buChar char="ü"/>
            </a:pPr>
            <a:r>
              <a:rPr lang="en-US" sz="2800" dirty="0"/>
              <a:t>48,000-60,000 GHC p/a</a:t>
            </a:r>
          </a:p>
          <a:p>
            <a:pPr>
              <a:buFont typeface="Wingdings" panose="05000000000000000000" pitchFamily="2" charset="2"/>
              <a:buChar char="ü"/>
            </a:pPr>
            <a:endParaRPr lang="en-US" sz="2800" dirty="0"/>
          </a:p>
          <a:p>
            <a:pPr>
              <a:buFont typeface="Wingdings" panose="05000000000000000000" pitchFamily="2" charset="2"/>
              <a:buChar char="ü"/>
            </a:pPr>
            <a:r>
              <a:rPr lang="en-US" sz="2800" dirty="0"/>
              <a:t>80,000-120,000 USD p/a</a:t>
            </a:r>
          </a:p>
          <a:p>
            <a:pPr>
              <a:buFont typeface="Wingdings" panose="05000000000000000000" pitchFamily="2" charset="2"/>
              <a:buChar char="ü"/>
            </a:pPr>
            <a:endParaRPr lang="en-US" sz="2800" dirty="0"/>
          </a:p>
        </p:txBody>
      </p:sp>
      <p:sp>
        <p:nvSpPr>
          <p:cNvPr id="2" name="Rectangle 1">
            <a:extLst>
              <a:ext uri="{FF2B5EF4-FFF2-40B4-BE49-F238E27FC236}">
                <a16:creationId xmlns:a16="http://schemas.microsoft.com/office/drawing/2014/main" xmlns="" id="{5CF7ED80-FD1B-4FAF-9A44-0DC7036A1889}"/>
              </a:ext>
            </a:extLst>
          </p:cNvPr>
          <p:cNvSpPr/>
          <p:nvPr/>
        </p:nvSpPr>
        <p:spPr>
          <a:xfrm>
            <a:off x="2231841" y="6428767"/>
            <a:ext cx="7805531" cy="461665"/>
          </a:xfrm>
          <a:prstGeom prst="rect">
            <a:avLst/>
          </a:prstGeom>
        </p:spPr>
        <p:txBody>
          <a:bodyPr wrap="square">
            <a:spAutoFit/>
          </a:bodyPr>
          <a:lstStyle/>
          <a:p>
            <a:pPr algn="ctr"/>
            <a:r>
              <a:rPr lang="en-US" sz="2400" b="1" dirty="0"/>
              <a:t>Immunology</a:t>
            </a:r>
            <a:endParaRPr lang="en-US" sz="2400" i="1" dirty="0">
              <a:latin typeface="Arial Black" panose="020B0A04020102020204" pitchFamily="34" charset="0"/>
            </a:endParaRPr>
          </a:p>
        </p:txBody>
      </p:sp>
    </p:spTree>
    <p:extLst>
      <p:ext uri="{BB962C8B-B14F-4D97-AF65-F5344CB8AC3E}">
        <p14:creationId xmlns:p14="http://schemas.microsoft.com/office/powerpoint/2010/main" xmlns="" val="3478660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534158" y="102361"/>
            <a:ext cx="8776879" cy="1314315"/>
          </a:xfrm>
        </p:spPr>
        <p:txBody>
          <a:bodyPr>
            <a:normAutofit/>
          </a:bodyPr>
          <a:lstStyle/>
          <a:p>
            <a:pPr algn="ctr"/>
            <a:r>
              <a:rPr lang="en-US" sz="2800" b="1" dirty="0"/>
              <a:t>What is Immunology?</a:t>
            </a:r>
            <a:br>
              <a:rPr lang="en-US" sz="2800" b="1" dirty="0"/>
            </a:br>
            <a:endParaRPr lang="en-GB" sz="3600" b="1" dirty="0">
              <a:latin typeface="Times New Roman" panose="02020603050405020304" pitchFamily="18" charset="0"/>
              <a:cs typeface="Times New Roman" panose="02020603050405020304" pitchFamily="18" charset="0"/>
            </a:endParaRPr>
          </a:p>
        </p:txBody>
      </p:sp>
      <p:sp>
        <p:nvSpPr>
          <p:cNvPr id="6" name="Content Placeholder 2"/>
          <p:cNvSpPr txBox="1">
            <a:spLocks/>
          </p:cNvSpPr>
          <p:nvPr/>
        </p:nvSpPr>
        <p:spPr>
          <a:xfrm>
            <a:off x="327150" y="984099"/>
            <a:ext cx="11614914" cy="4697289"/>
          </a:xfrm>
          <a:prstGeom prst="rect">
            <a:avLst/>
          </a:prstGeom>
        </p:spPr>
        <p:txBody>
          <a:bodyPr/>
          <a:lstStyle/>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7" name="Slide Number Placeholder 3"/>
          <p:cNvSpPr>
            <a:spLocks noGrp="1"/>
          </p:cNvSpPr>
          <p:nvPr>
            <p:ph type="sldNum" sz="quarter" idx="12"/>
          </p:nvPr>
        </p:nvSpPr>
        <p:spPr>
          <a:xfrm>
            <a:off x="1534158" y="5996117"/>
            <a:ext cx="409135" cy="365125"/>
          </a:xfrm>
        </p:spPr>
        <p:txBody>
          <a:bodyPr/>
          <a:lstStyle/>
          <a:p>
            <a:fld id="{7E50C373-F1D0-494F-8D6D-366C958B3429}" type="slidenum">
              <a:rPr lang="en-GB" sz="2000">
                <a:solidFill>
                  <a:schemeClr val="bg1"/>
                </a:solidFill>
              </a:rPr>
              <a:pPr/>
              <a:t>7</a:t>
            </a:fld>
            <a:endParaRPr lang="en-GB" sz="2000" dirty="0">
              <a:solidFill>
                <a:schemeClr val="bg1"/>
              </a:solidFill>
            </a:endParaRPr>
          </a:p>
        </p:txBody>
      </p:sp>
      <p:sp>
        <p:nvSpPr>
          <p:cNvPr id="8" name="TextBox 7"/>
          <p:cNvSpPr txBox="1"/>
          <p:nvPr/>
        </p:nvSpPr>
        <p:spPr>
          <a:xfrm>
            <a:off x="2708545" y="5996116"/>
            <a:ext cx="4733925" cy="369332"/>
          </a:xfrm>
          <a:prstGeom prst="rect">
            <a:avLst/>
          </a:prstGeom>
          <a:noFill/>
        </p:spPr>
        <p:txBody>
          <a:bodyPr wrap="none" rtlCol="0">
            <a:spAutoFit/>
          </a:bodyPr>
          <a:lstStyle/>
          <a:p>
            <a:r>
              <a:rPr lang="en-US" b="1" dirty="0">
                <a:solidFill>
                  <a:srgbClr val="FFC000"/>
                </a:solidFill>
              </a:rPr>
              <a:t>Department of Biochemistry and Biotechnology</a:t>
            </a:r>
          </a:p>
        </p:txBody>
      </p:sp>
      <p:sp>
        <p:nvSpPr>
          <p:cNvPr id="10" name="Rectangle 9"/>
          <p:cNvSpPr/>
          <p:nvPr/>
        </p:nvSpPr>
        <p:spPr>
          <a:xfrm>
            <a:off x="927278" y="1640818"/>
            <a:ext cx="11014785" cy="3539430"/>
          </a:xfrm>
          <a:prstGeom prst="rect">
            <a:avLst/>
          </a:prstGeom>
        </p:spPr>
        <p:txBody>
          <a:bodyPr wrap="square">
            <a:spAutoFit/>
          </a:bodyPr>
          <a:lstStyle/>
          <a:p>
            <a:pPr algn="just"/>
            <a:r>
              <a:rPr lang="en-US" sz="2800" dirty="0"/>
              <a:t>Immunology is defined at the study of the immune system. </a:t>
            </a:r>
          </a:p>
          <a:p>
            <a:endParaRPr lang="en-US" sz="2800" dirty="0"/>
          </a:p>
          <a:p>
            <a:pPr algn="just"/>
            <a:r>
              <a:rPr lang="en-US" sz="2800" dirty="0"/>
              <a:t>The immune system is a system of cells, tissues and their soluble products that recognizes, attacks and destroys agents that could be harmful to the health of an individual or organism. </a:t>
            </a:r>
          </a:p>
          <a:p>
            <a:endParaRPr lang="en-US" sz="2800" dirty="0"/>
          </a:p>
          <a:p>
            <a:pPr algn="just"/>
            <a:r>
              <a:rPr lang="en-US" sz="2800" dirty="0"/>
              <a:t>In principle the normal functioning of immune system lead to </a:t>
            </a:r>
            <a:r>
              <a:rPr lang="en-US" sz="2800" b="1" i="1" dirty="0"/>
              <a:t>immunity</a:t>
            </a:r>
            <a:r>
              <a:rPr lang="en-US" sz="2800" dirty="0"/>
              <a:t>.</a:t>
            </a:r>
          </a:p>
          <a:p>
            <a:endParaRPr lang="en-US" sz="2800" dirty="0"/>
          </a:p>
        </p:txBody>
      </p:sp>
      <p:sp>
        <p:nvSpPr>
          <p:cNvPr id="2" name="Rectangle 1">
            <a:extLst>
              <a:ext uri="{FF2B5EF4-FFF2-40B4-BE49-F238E27FC236}">
                <a16:creationId xmlns:a16="http://schemas.microsoft.com/office/drawing/2014/main" xmlns="" id="{5CF7ED80-FD1B-4FAF-9A44-0DC7036A1889}"/>
              </a:ext>
            </a:extLst>
          </p:cNvPr>
          <p:cNvSpPr/>
          <p:nvPr/>
        </p:nvSpPr>
        <p:spPr>
          <a:xfrm>
            <a:off x="2231841" y="6428767"/>
            <a:ext cx="7805531" cy="461665"/>
          </a:xfrm>
          <a:prstGeom prst="rect">
            <a:avLst/>
          </a:prstGeom>
        </p:spPr>
        <p:txBody>
          <a:bodyPr wrap="square">
            <a:spAutoFit/>
          </a:bodyPr>
          <a:lstStyle/>
          <a:p>
            <a:pPr algn="ctr"/>
            <a:r>
              <a:rPr lang="en-US" sz="2400" b="1" dirty="0"/>
              <a:t>Immunology</a:t>
            </a:r>
            <a:endParaRPr lang="en-US" sz="2400" i="1" dirty="0">
              <a:latin typeface="Arial Black" panose="020B0A04020102020204" pitchFamily="34" charset="0"/>
            </a:endParaRPr>
          </a:p>
        </p:txBody>
      </p:sp>
    </p:spTree>
    <p:extLst>
      <p:ext uri="{BB962C8B-B14F-4D97-AF65-F5344CB8AC3E}">
        <p14:creationId xmlns:p14="http://schemas.microsoft.com/office/powerpoint/2010/main" xmlns="" val="2032182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534158" y="102361"/>
            <a:ext cx="8776879" cy="1314315"/>
          </a:xfrm>
        </p:spPr>
        <p:txBody>
          <a:bodyPr>
            <a:normAutofit/>
          </a:bodyPr>
          <a:lstStyle/>
          <a:p>
            <a:pPr algn="ctr"/>
            <a:r>
              <a:rPr lang="en-US" sz="2800" dirty="0">
                <a:latin typeface="+mn-lt"/>
              </a:rPr>
              <a:t>What is Immunity?</a:t>
            </a:r>
            <a:br>
              <a:rPr lang="en-US" sz="2800" dirty="0">
                <a:latin typeface="+mn-lt"/>
              </a:rPr>
            </a:br>
            <a:endParaRPr lang="en-GB" sz="3600" b="1" dirty="0">
              <a:latin typeface="+mn-lt"/>
              <a:cs typeface="Times New Roman" panose="02020603050405020304" pitchFamily="18" charset="0"/>
            </a:endParaRPr>
          </a:p>
        </p:txBody>
      </p:sp>
      <p:sp>
        <p:nvSpPr>
          <p:cNvPr id="6" name="Content Placeholder 2"/>
          <p:cNvSpPr txBox="1">
            <a:spLocks/>
          </p:cNvSpPr>
          <p:nvPr/>
        </p:nvSpPr>
        <p:spPr>
          <a:xfrm>
            <a:off x="327150" y="984099"/>
            <a:ext cx="11614914" cy="4697289"/>
          </a:xfrm>
          <a:prstGeom prst="rect">
            <a:avLst/>
          </a:prstGeom>
        </p:spPr>
        <p:txBody>
          <a:bodyPr/>
          <a:lstStyle/>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7" name="Slide Number Placeholder 3"/>
          <p:cNvSpPr>
            <a:spLocks noGrp="1"/>
          </p:cNvSpPr>
          <p:nvPr>
            <p:ph type="sldNum" sz="quarter" idx="12"/>
          </p:nvPr>
        </p:nvSpPr>
        <p:spPr>
          <a:xfrm>
            <a:off x="1534158" y="5996117"/>
            <a:ext cx="409135" cy="365125"/>
          </a:xfrm>
        </p:spPr>
        <p:txBody>
          <a:bodyPr/>
          <a:lstStyle/>
          <a:p>
            <a:fld id="{7E50C373-F1D0-494F-8D6D-366C958B3429}" type="slidenum">
              <a:rPr lang="en-GB" sz="2000">
                <a:solidFill>
                  <a:schemeClr val="bg1"/>
                </a:solidFill>
              </a:rPr>
              <a:pPr/>
              <a:t>8</a:t>
            </a:fld>
            <a:endParaRPr lang="en-GB" sz="2000" dirty="0">
              <a:solidFill>
                <a:schemeClr val="bg1"/>
              </a:solidFill>
            </a:endParaRPr>
          </a:p>
        </p:txBody>
      </p:sp>
      <p:sp>
        <p:nvSpPr>
          <p:cNvPr id="8" name="TextBox 7"/>
          <p:cNvSpPr txBox="1"/>
          <p:nvPr/>
        </p:nvSpPr>
        <p:spPr>
          <a:xfrm>
            <a:off x="2708545" y="5996116"/>
            <a:ext cx="4733925" cy="369332"/>
          </a:xfrm>
          <a:prstGeom prst="rect">
            <a:avLst/>
          </a:prstGeom>
          <a:noFill/>
        </p:spPr>
        <p:txBody>
          <a:bodyPr wrap="none" rtlCol="0">
            <a:spAutoFit/>
          </a:bodyPr>
          <a:lstStyle/>
          <a:p>
            <a:r>
              <a:rPr lang="en-US" b="1" dirty="0">
                <a:solidFill>
                  <a:srgbClr val="FFC000"/>
                </a:solidFill>
              </a:rPr>
              <a:t>Department of Biochemistry and Biotechnology</a:t>
            </a:r>
          </a:p>
        </p:txBody>
      </p:sp>
      <p:sp>
        <p:nvSpPr>
          <p:cNvPr id="10" name="Rectangle 9"/>
          <p:cNvSpPr/>
          <p:nvPr/>
        </p:nvSpPr>
        <p:spPr>
          <a:xfrm>
            <a:off x="927278" y="1640818"/>
            <a:ext cx="11014785" cy="4524315"/>
          </a:xfrm>
          <a:prstGeom prst="rect">
            <a:avLst/>
          </a:prstGeom>
        </p:spPr>
        <p:txBody>
          <a:bodyPr wrap="square">
            <a:spAutoFit/>
          </a:bodyPr>
          <a:lstStyle/>
          <a:p>
            <a:pPr marL="0" indent="0">
              <a:buNone/>
            </a:pPr>
            <a:endParaRPr lang="en-US" sz="2400" dirty="0"/>
          </a:p>
          <a:p>
            <a:pPr algn="just"/>
            <a:r>
              <a:rPr lang="en-US" sz="2400" dirty="0"/>
              <a:t>The Latin term </a:t>
            </a:r>
            <a:r>
              <a:rPr lang="en-US" sz="2400" b="1" i="1" dirty="0" err="1"/>
              <a:t>immunitas</a:t>
            </a:r>
            <a:r>
              <a:rPr lang="en-US" sz="2400" dirty="0"/>
              <a:t>, meaning “exempt,” gave rise to the English word </a:t>
            </a:r>
            <a:r>
              <a:rPr lang="en-US" sz="2400" b="1" i="1" dirty="0"/>
              <a:t>immunity</a:t>
            </a:r>
            <a:r>
              <a:rPr lang="en-US" sz="2400" dirty="0"/>
              <a:t>, which refers to all the mechanisms used by the body as protection against environmental agents that are foreign to the body. </a:t>
            </a:r>
          </a:p>
          <a:p>
            <a:pPr algn="just"/>
            <a:endParaRPr lang="en-US" sz="2400" dirty="0"/>
          </a:p>
          <a:p>
            <a:pPr algn="just"/>
            <a:r>
              <a:rPr lang="en-US" sz="2400" dirty="0"/>
              <a:t>These agents may be microorganisms or their products, foods, chemicals, drugs, pollen, or animal hair and dander. </a:t>
            </a:r>
          </a:p>
          <a:p>
            <a:pPr algn="just"/>
            <a:endParaRPr lang="en-US" sz="2400" dirty="0"/>
          </a:p>
          <a:p>
            <a:pPr algn="just"/>
            <a:r>
              <a:rPr lang="en-US" sz="2400" dirty="0"/>
              <a:t>The concept of immunity dates back to 1500s, before the cause of disease was understood. Survivors after exposure to deadly disease were referred to as </a:t>
            </a:r>
            <a:r>
              <a:rPr lang="en-US" sz="2400" b="1" i="1" dirty="0"/>
              <a:t>except from</a:t>
            </a:r>
            <a:r>
              <a:rPr lang="en-US" sz="2400" dirty="0"/>
              <a:t> or </a:t>
            </a:r>
            <a:r>
              <a:rPr lang="en-US" sz="2400" b="1" i="1" dirty="0"/>
              <a:t>immune.</a:t>
            </a:r>
            <a:endParaRPr lang="en-US" sz="2400" dirty="0"/>
          </a:p>
          <a:p>
            <a:endParaRPr lang="en-US" sz="2400" dirty="0"/>
          </a:p>
        </p:txBody>
      </p:sp>
      <p:sp>
        <p:nvSpPr>
          <p:cNvPr id="2" name="Rectangle 1">
            <a:extLst>
              <a:ext uri="{FF2B5EF4-FFF2-40B4-BE49-F238E27FC236}">
                <a16:creationId xmlns:a16="http://schemas.microsoft.com/office/drawing/2014/main" xmlns="" id="{5CF7ED80-FD1B-4FAF-9A44-0DC7036A1889}"/>
              </a:ext>
            </a:extLst>
          </p:cNvPr>
          <p:cNvSpPr/>
          <p:nvPr/>
        </p:nvSpPr>
        <p:spPr>
          <a:xfrm>
            <a:off x="2231841" y="6428767"/>
            <a:ext cx="7805531" cy="461665"/>
          </a:xfrm>
          <a:prstGeom prst="rect">
            <a:avLst/>
          </a:prstGeom>
        </p:spPr>
        <p:txBody>
          <a:bodyPr wrap="square">
            <a:spAutoFit/>
          </a:bodyPr>
          <a:lstStyle/>
          <a:p>
            <a:pPr algn="ctr"/>
            <a:r>
              <a:rPr lang="en-US" sz="2400" b="1" dirty="0"/>
              <a:t>Immunology</a:t>
            </a:r>
            <a:endParaRPr lang="en-US" sz="2400" i="1" dirty="0">
              <a:latin typeface="Arial Black" panose="020B0A04020102020204" pitchFamily="34" charset="0"/>
            </a:endParaRPr>
          </a:p>
        </p:txBody>
      </p:sp>
    </p:spTree>
    <p:extLst>
      <p:ext uri="{BB962C8B-B14F-4D97-AF65-F5344CB8AC3E}">
        <p14:creationId xmlns:p14="http://schemas.microsoft.com/office/powerpoint/2010/main" xmlns="" val="71681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534158" y="102361"/>
            <a:ext cx="8776879" cy="1314315"/>
          </a:xfrm>
        </p:spPr>
        <p:txBody>
          <a:bodyPr>
            <a:normAutofit/>
          </a:bodyPr>
          <a:lstStyle/>
          <a:p>
            <a:pPr algn="ctr"/>
            <a:r>
              <a:rPr lang="en-US" sz="2800" b="1" dirty="0"/>
              <a:t>Pioneers of Immunology</a:t>
            </a:r>
            <a:endParaRPr lang="en-GB" sz="3600" b="1" dirty="0">
              <a:latin typeface="Times New Roman" panose="02020603050405020304" pitchFamily="18" charset="0"/>
              <a:cs typeface="Times New Roman" panose="02020603050405020304" pitchFamily="18" charset="0"/>
            </a:endParaRPr>
          </a:p>
        </p:txBody>
      </p:sp>
      <p:sp>
        <p:nvSpPr>
          <p:cNvPr id="6" name="Content Placeholder 2"/>
          <p:cNvSpPr txBox="1">
            <a:spLocks/>
          </p:cNvSpPr>
          <p:nvPr/>
        </p:nvSpPr>
        <p:spPr>
          <a:xfrm>
            <a:off x="327150" y="984099"/>
            <a:ext cx="11614914" cy="4697289"/>
          </a:xfrm>
          <a:prstGeom prst="rect">
            <a:avLst/>
          </a:prstGeom>
        </p:spPr>
        <p:txBody>
          <a:bodyPr/>
          <a:lstStyle/>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7" name="Slide Number Placeholder 3"/>
          <p:cNvSpPr>
            <a:spLocks noGrp="1"/>
          </p:cNvSpPr>
          <p:nvPr>
            <p:ph type="sldNum" sz="quarter" idx="12"/>
          </p:nvPr>
        </p:nvSpPr>
        <p:spPr>
          <a:xfrm>
            <a:off x="1534158" y="5996117"/>
            <a:ext cx="552219" cy="365125"/>
          </a:xfrm>
        </p:spPr>
        <p:txBody>
          <a:bodyPr/>
          <a:lstStyle/>
          <a:p>
            <a:fld id="{7E50C373-F1D0-494F-8D6D-366C958B3429}" type="slidenum">
              <a:rPr lang="en-GB" sz="2000">
                <a:solidFill>
                  <a:schemeClr val="bg1"/>
                </a:solidFill>
              </a:rPr>
              <a:pPr/>
              <a:t>9</a:t>
            </a:fld>
            <a:endParaRPr lang="en-GB" sz="2000" dirty="0">
              <a:solidFill>
                <a:schemeClr val="bg1"/>
              </a:solidFill>
            </a:endParaRPr>
          </a:p>
        </p:txBody>
      </p:sp>
      <p:sp>
        <p:nvSpPr>
          <p:cNvPr id="8" name="TextBox 7"/>
          <p:cNvSpPr txBox="1"/>
          <p:nvPr/>
        </p:nvSpPr>
        <p:spPr>
          <a:xfrm>
            <a:off x="2708545" y="5996116"/>
            <a:ext cx="4733925" cy="369332"/>
          </a:xfrm>
          <a:prstGeom prst="rect">
            <a:avLst/>
          </a:prstGeom>
          <a:noFill/>
        </p:spPr>
        <p:txBody>
          <a:bodyPr wrap="none" rtlCol="0">
            <a:spAutoFit/>
          </a:bodyPr>
          <a:lstStyle/>
          <a:p>
            <a:r>
              <a:rPr lang="en-US" b="1" dirty="0">
                <a:solidFill>
                  <a:srgbClr val="FFC000"/>
                </a:solidFill>
              </a:rPr>
              <a:t>Department of Biochemistry and Biotechnology</a:t>
            </a:r>
          </a:p>
        </p:txBody>
      </p:sp>
      <p:sp>
        <p:nvSpPr>
          <p:cNvPr id="10" name="Rectangle 9"/>
          <p:cNvSpPr/>
          <p:nvPr/>
        </p:nvSpPr>
        <p:spPr>
          <a:xfrm>
            <a:off x="927278" y="1640818"/>
            <a:ext cx="11014785" cy="4031873"/>
          </a:xfrm>
          <a:prstGeom prst="rect">
            <a:avLst/>
          </a:prstGeom>
        </p:spPr>
        <p:txBody>
          <a:bodyPr wrap="square">
            <a:spAutoFit/>
          </a:bodyPr>
          <a:lstStyle/>
          <a:p>
            <a:pPr algn="just"/>
            <a:r>
              <a:rPr lang="en-US" sz="3200" b="1" dirty="0"/>
              <a:t>Edward Jenner</a:t>
            </a:r>
            <a:r>
              <a:rPr lang="en-US" sz="3200" dirty="0"/>
              <a:t> (1796), one of the pioneers who solidified the birth of immunology</a:t>
            </a:r>
          </a:p>
          <a:p>
            <a:pPr marL="0" indent="0" algn="just">
              <a:buNone/>
            </a:pPr>
            <a:endParaRPr lang="en-US" sz="3200" dirty="0"/>
          </a:p>
          <a:p>
            <a:pPr algn="just"/>
            <a:r>
              <a:rPr lang="en-US" sz="3200" dirty="0"/>
              <a:t>Jenner observed that dairymaids and farmers lacked the pock-marked complexions of their fellow citizens, and wondered whether those who worked with cattle might be resistant to smallpox because of their close contact with livestock.</a:t>
            </a:r>
          </a:p>
          <a:p>
            <a:pPr algn="just"/>
            <a:endParaRPr lang="en-US" sz="3200" dirty="0"/>
          </a:p>
        </p:txBody>
      </p:sp>
      <p:sp>
        <p:nvSpPr>
          <p:cNvPr id="2" name="Rectangle 1">
            <a:extLst>
              <a:ext uri="{FF2B5EF4-FFF2-40B4-BE49-F238E27FC236}">
                <a16:creationId xmlns:a16="http://schemas.microsoft.com/office/drawing/2014/main" xmlns="" id="{5CF7ED80-FD1B-4FAF-9A44-0DC7036A1889}"/>
              </a:ext>
            </a:extLst>
          </p:cNvPr>
          <p:cNvSpPr/>
          <p:nvPr/>
        </p:nvSpPr>
        <p:spPr>
          <a:xfrm>
            <a:off x="2231841" y="6428767"/>
            <a:ext cx="7805531" cy="461665"/>
          </a:xfrm>
          <a:prstGeom prst="rect">
            <a:avLst/>
          </a:prstGeom>
        </p:spPr>
        <p:txBody>
          <a:bodyPr wrap="square">
            <a:spAutoFit/>
          </a:bodyPr>
          <a:lstStyle/>
          <a:p>
            <a:pPr algn="ctr"/>
            <a:r>
              <a:rPr lang="en-US" sz="2400" b="1" dirty="0"/>
              <a:t>Immunology</a:t>
            </a:r>
            <a:endParaRPr lang="en-US" sz="2400" i="1" dirty="0">
              <a:latin typeface="Arial Black" panose="020B0A04020102020204" pitchFamily="34" charset="0"/>
            </a:endParaRPr>
          </a:p>
        </p:txBody>
      </p:sp>
    </p:spTree>
    <p:extLst>
      <p:ext uri="{BB962C8B-B14F-4D97-AF65-F5344CB8AC3E}">
        <p14:creationId xmlns:p14="http://schemas.microsoft.com/office/powerpoint/2010/main" xmlns="" val="19379477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KNUST Powerpoint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13487</TotalTime>
  <Words>2058</Words>
  <Application>Microsoft Office PowerPoint</Application>
  <PresentationFormat>Custom</PresentationFormat>
  <Paragraphs>418</Paragraphs>
  <Slides>58</Slides>
  <Notes>55</Notes>
  <HiddenSlides>0</HiddenSlides>
  <MMClips>0</MMClips>
  <ScaleCrop>false</ScaleCrop>
  <HeadingPairs>
    <vt:vector size="4" baseType="variant">
      <vt:variant>
        <vt:lpstr>Theme</vt:lpstr>
      </vt:variant>
      <vt:variant>
        <vt:i4>3</vt:i4>
      </vt:variant>
      <vt:variant>
        <vt:lpstr>Slide Titles</vt:lpstr>
      </vt:variant>
      <vt:variant>
        <vt:i4>58</vt:i4>
      </vt:variant>
    </vt:vector>
  </HeadingPairs>
  <TitlesOfParts>
    <vt:vector size="61" baseType="lpstr">
      <vt:lpstr>Office Theme</vt:lpstr>
      <vt:lpstr>1_Office Theme</vt:lpstr>
      <vt:lpstr>KNUST Powerpoint Template</vt:lpstr>
      <vt:lpstr>KNUST COVID-19 AWARENESS</vt:lpstr>
      <vt:lpstr>Slide 2</vt:lpstr>
      <vt:lpstr>AIM</vt:lpstr>
      <vt:lpstr>Importance of Immunology</vt:lpstr>
      <vt:lpstr>Industrial Application</vt:lpstr>
      <vt:lpstr>Salary Range</vt:lpstr>
      <vt:lpstr>What is Immunology? </vt:lpstr>
      <vt:lpstr>What is Immunity? </vt:lpstr>
      <vt:lpstr>Pioneers of Immunology</vt:lpstr>
      <vt:lpstr>Slide 10</vt:lpstr>
      <vt:lpstr>Slide 11</vt:lpstr>
      <vt:lpstr>Slide 12</vt:lpstr>
      <vt:lpstr>Slide 13</vt:lpstr>
      <vt:lpstr>Smallpox Immunization </vt:lpstr>
      <vt:lpstr>Slide 15</vt:lpstr>
      <vt:lpstr>What is the nature of Immune Response</vt:lpstr>
      <vt:lpstr>Slide 17</vt:lpstr>
      <vt:lpstr>Slide 18</vt:lpstr>
      <vt:lpstr>What is infection?</vt:lpstr>
      <vt:lpstr>Extracellular pathogens </vt:lpstr>
      <vt:lpstr>Intracellular pathogens </vt:lpstr>
      <vt:lpstr>Slide 22</vt:lpstr>
      <vt:lpstr>Slide 23</vt:lpstr>
      <vt:lpstr>Types of Immune Response </vt:lpstr>
      <vt:lpstr>Mechanisms Underlaying Immune Responses  </vt:lpstr>
      <vt:lpstr>Slide 26</vt:lpstr>
      <vt:lpstr>Slide 27</vt:lpstr>
      <vt:lpstr>Slide 28</vt:lpstr>
      <vt:lpstr>Slide 29</vt:lpstr>
      <vt:lpstr>Humoral and Cell-mediated Immunity </vt:lpstr>
      <vt:lpstr>Cells of the Immune System </vt:lpstr>
      <vt:lpstr>Slide 32</vt:lpstr>
      <vt:lpstr>Slide 33</vt:lpstr>
      <vt:lpstr>DCs were first characterized by Ralph Steinman. Dr. Steinman was awarded a share in the 2011 Nobel Prize in Physiology or Medicine for his seminal work.</vt:lpstr>
      <vt:lpstr>Neutrophils or PMN: polymorphonuclear leukocytes  Cells in blood stream, not in healthy tissues  Become attracted by activated macrophages</vt:lpstr>
      <vt:lpstr>Neutrophil Recruitment </vt:lpstr>
      <vt:lpstr>Contain granula with argini-rich basic proteins, which can be stained by eosin  In peripheral tissue, low numbers in blood  After activation, they release granula with toxic substances that kill microorganisms  esp. parasites but can also damage host in allergy;  release cytokines to attract other cells</vt:lpstr>
      <vt:lpstr>Function similar to Eosinophils (common precursor) but differentiation is mediated by other cytokines (e.g. IL-3) low numbers in blood, recruitment and activation by cytokines, Fc receptor recognizes Ab-conjugated antigens, secretion of toxic granules</vt:lpstr>
      <vt:lpstr>Introduction to Innate Immune response</vt:lpstr>
      <vt:lpstr>Features of Innate Immune Response</vt:lpstr>
      <vt:lpstr>Slide 41</vt:lpstr>
      <vt:lpstr>Barriers of the Host Immune System</vt:lpstr>
      <vt:lpstr>Distribution of lymphoid tissues in the body</vt:lpstr>
      <vt:lpstr>Primary and Secondary Lymph organs</vt:lpstr>
      <vt:lpstr>Organization of a lymph node</vt:lpstr>
      <vt:lpstr>Protection Against Infection</vt:lpstr>
      <vt:lpstr>Infection triggers an inflammatory response</vt:lpstr>
      <vt:lpstr>Infection triggers Pathogen Recognition an inflammatory response</vt:lpstr>
      <vt:lpstr>Antigen Presenting Cells</vt:lpstr>
      <vt:lpstr>Dendritic cells  link the Innate and the Adaptive immune system</vt:lpstr>
      <vt:lpstr>Dendritic cells form the bridge between innate and adaptive immune responses</vt:lpstr>
      <vt:lpstr>Features of Adaptive Response</vt:lpstr>
      <vt:lpstr>Innate and Adaptive Immunity</vt:lpstr>
      <vt:lpstr>Phases of Immune Response </vt:lpstr>
      <vt:lpstr>Features of Adaptive Response</vt:lpstr>
      <vt:lpstr>Slide 56</vt:lpstr>
      <vt:lpstr>Slide 57</vt:lpstr>
      <vt:lpstr>References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ACCER</cp:lastModifiedBy>
  <cp:revision>210</cp:revision>
  <dcterms:created xsi:type="dcterms:W3CDTF">2019-11-12T04:25:27Z</dcterms:created>
  <dcterms:modified xsi:type="dcterms:W3CDTF">2021-01-26T16:41:11Z</dcterms:modified>
</cp:coreProperties>
</file>